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0"/>
  </p:notesMasterIdLst>
  <p:sldIdLst>
    <p:sldId id="256" r:id="rId2"/>
    <p:sldId id="453" r:id="rId3"/>
    <p:sldId id="455" r:id="rId4"/>
    <p:sldId id="522" r:id="rId5"/>
    <p:sldId id="301" r:id="rId6"/>
    <p:sldId id="407" r:id="rId7"/>
    <p:sldId id="408" r:id="rId8"/>
    <p:sldId id="409" r:id="rId9"/>
    <p:sldId id="410" r:id="rId10"/>
    <p:sldId id="428" r:id="rId11"/>
    <p:sldId id="532" r:id="rId12"/>
    <p:sldId id="430" r:id="rId13"/>
    <p:sldId id="459" r:id="rId14"/>
    <p:sldId id="431" r:id="rId15"/>
    <p:sldId id="472" r:id="rId16"/>
    <p:sldId id="475" r:id="rId17"/>
    <p:sldId id="419" r:id="rId18"/>
    <p:sldId id="576" r:id="rId19"/>
    <p:sldId id="413" r:id="rId20"/>
    <p:sldId id="414" r:id="rId21"/>
    <p:sldId id="465" r:id="rId22"/>
    <p:sldId id="467" r:id="rId23"/>
    <p:sldId id="463" r:id="rId24"/>
    <p:sldId id="433" r:id="rId25"/>
    <p:sldId id="577" r:id="rId26"/>
    <p:sldId id="469" r:id="rId27"/>
    <p:sldId id="367" r:id="rId28"/>
    <p:sldId id="368" r:id="rId29"/>
    <p:sldId id="421" r:id="rId30"/>
    <p:sldId id="422" r:id="rId31"/>
    <p:sldId id="426" r:id="rId32"/>
    <p:sldId id="436" r:id="rId33"/>
    <p:sldId id="470" r:id="rId34"/>
    <p:sldId id="437" r:id="rId35"/>
    <p:sldId id="438" r:id="rId36"/>
    <p:sldId id="447" r:id="rId37"/>
    <p:sldId id="534" r:id="rId38"/>
    <p:sldId id="495" r:id="rId39"/>
    <p:sldId id="497" r:id="rId40"/>
    <p:sldId id="499" r:id="rId41"/>
    <p:sldId id="501" r:id="rId42"/>
    <p:sldId id="505" r:id="rId43"/>
    <p:sldId id="503" r:id="rId44"/>
    <p:sldId id="523" r:id="rId45"/>
    <p:sldId id="542" r:id="rId46"/>
    <p:sldId id="543" r:id="rId47"/>
    <p:sldId id="506" r:id="rId48"/>
    <p:sldId id="545" r:id="rId49"/>
    <p:sldId id="544" r:id="rId50"/>
    <p:sldId id="546" r:id="rId51"/>
    <p:sldId id="547" r:id="rId52"/>
    <p:sldId id="558" r:id="rId53"/>
    <p:sldId id="548" r:id="rId54"/>
    <p:sldId id="493" r:id="rId55"/>
    <p:sldId id="549" r:id="rId56"/>
    <p:sldId id="550" r:id="rId57"/>
    <p:sldId id="491" r:id="rId58"/>
    <p:sldId id="551" r:id="rId59"/>
    <p:sldId id="552" r:id="rId60"/>
    <p:sldId id="553" r:id="rId61"/>
    <p:sldId id="554" r:id="rId62"/>
    <p:sldId id="555" r:id="rId63"/>
    <p:sldId id="556" r:id="rId64"/>
    <p:sldId id="557" r:id="rId65"/>
    <p:sldId id="425" r:id="rId66"/>
    <p:sldId id="507" r:id="rId67"/>
    <p:sldId id="525" r:id="rId68"/>
    <p:sldId id="278" r:id="rId69"/>
    <p:sldId id="535" r:id="rId70"/>
    <p:sldId id="536" r:id="rId71"/>
    <p:sldId id="279" r:id="rId72"/>
    <p:sldId id="281" r:id="rId73"/>
    <p:sldId id="302" r:id="rId74"/>
    <p:sldId id="283" r:id="rId75"/>
    <p:sldId id="284" r:id="rId76"/>
    <p:sldId id="285" r:id="rId77"/>
    <p:sldId id="286" r:id="rId78"/>
    <p:sldId id="282" r:id="rId79"/>
    <p:sldId id="359" r:id="rId80"/>
    <p:sldId id="325" r:id="rId81"/>
    <p:sldId id="291" r:id="rId82"/>
    <p:sldId id="290" r:id="rId83"/>
    <p:sldId id="287" r:id="rId84"/>
    <p:sldId id="288" r:id="rId85"/>
    <p:sldId id="289" r:id="rId86"/>
    <p:sldId id="326" r:id="rId87"/>
    <p:sldId id="327" r:id="rId88"/>
    <p:sldId id="533" r:id="rId89"/>
    <p:sldId id="329" r:id="rId90"/>
    <p:sldId id="364" r:id="rId91"/>
    <p:sldId id="331" r:id="rId92"/>
    <p:sldId id="365" r:id="rId93"/>
    <p:sldId id="333" r:id="rId94"/>
    <p:sldId id="524" r:id="rId95"/>
    <p:sldId id="363" r:id="rId96"/>
    <p:sldId id="449" r:id="rId97"/>
    <p:sldId id="338" r:id="rId98"/>
    <p:sldId id="335" r:id="rId99"/>
    <p:sldId id="510" r:id="rId100"/>
    <p:sldId id="511" r:id="rId101"/>
    <p:sldId id="528" r:id="rId102"/>
    <p:sldId id="513" r:id="rId103"/>
    <p:sldId id="520" r:id="rId104"/>
    <p:sldId id="515" r:id="rId105"/>
    <p:sldId id="517" r:id="rId106"/>
    <p:sldId id="530" r:id="rId107"/>
    <p:sldId id="578" r:id="rId108"/>
    <p:sldId id="518" r:id="rId10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280" autoAdjust="0"/>
  </p:normalViewPr>
  <p:slideViewPr>
    <p:cSldViewPr snapToGrid="0">
      <p:cViewPr>
        <p:scale>
          <a:sx n="75" d="100"/>
          <a:sy n="75" d="100"/>
        </p:scale>
        <p:origin x="456" y="-2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7D6B49-FD90-4CAD-8446-6BD11153B7D6}" type="datetimeFigureOut">
              <a:rPr lang="en-US" smtClean="0"/>
              <a:t>3/6/2018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F510F7-9933-4E41-9642-189C0FB47405}" type="slidenum">
              <a:rPr lang="en-US" smtClean="0"/>
              <a:t>‹#›</a:t>
            </a:fld>
            <a:endParaRPr lang="en-US"/>
          </a:p>
        </p:txBody>
      </p:sp>
    </p:spTree>
    <p:extLst>
      <p:ext uri="{BB962C8B-B14F-4D97-AF65-F5344CB8AC3E}">
        <p14:creationId xmlns:p14="http://schemas.microsoft.com/office/powerpoint/2010/main" val="1355954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6F510F7-9933-4E41-9642-189C0FB47405}" type="slidenum">
              <a:rPr lang="en-US" smtClean="0"/>
              <a:t>1</a:t>
            </a:fld>
            <a:endParaRPr lang="en-US"/>
          </a:p>
        </p:txBody>
      </p:sp>
    </p:spTree>
    <p:extLst>
      <p:ext uri="{BB962C8B-B14F-4D97-AF65-F5344CB8AC3E}">
        <p14:creationId xmlns:p14="http://schemas.microsoft.com/office/powerpoint/2010/main" val="21160897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AE5EAB5-AA33-4DD7-B8FC-A0625F33E52B}" type="datetimeFigureOut">
              <a:rPr lang="en-US" smtClean="0"/>
              <a:t>3/6/2018</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B8703AE8-0B81-4549-BC43-69D3921F66A0}" type="slidenum">
              <a:rPr lang="en-US" smtClean="0"/>
              <a:t>‹#›</a:t>
            </a:fld>
            <a:endParaRPr lang="en-US"/>
          </a:p>
        </p:txBody>
      </p:sp>
    </p:spTree>
    <p:extLst>
      <p:ext uri="{BB962C8B-B14F-4D97-AF65-F5344CB8AC3E}">
        <p14:creationId xmlns:p14="http://schemas.microsoft.com/office/powerpoint/2010/main" val="2051439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AE5EAB5-AA33-4DD7-B8FC-A0625F33E52B}" type="datetimeFigureOut">
              <a:rPr lang="en-US" smtClean="0"/>
              <a:t>3/6/2018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703AE8-0B81-4549-BC43-69D3921F66A0}" type="slidenum">
              <a:rPr lang="en-US" smtClean="0"/>
              <a:t>‹#›</a:t>
            </a:fld>
            <a:endParaRPr lang="en-US"/>
          </a:p>
        </p:txBody>
      </p:sp>
    </p:spTree>
    <p:extLst>
      <p:ext uri="{BB962C8B-B14F-4D97-AF65-F5344CB8AC3E}">
        <p14:creationId xmlns:p14="http://schemas.microsoft.com/office/powerpoint/2010/main" val="2201178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AE5EAB5-AA33-4DD7-B8FC-A0625F33E52B}" type="datetimeFigureOut">
              <a:rPr lang="en-US" smtClean="0"/>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703AE8-0B81-4549-BC43-69D3921F66A0}" type="slidenum">
              <a:rPr lang="en-US" smtClean="0"/>
              <a:t>‹#›</a:t>
            </a:fld>
            <a:endParaRPr lang="en-US"/>
          </a:p>
        </p:txBody>
      </p:sp>
    </p:spTree>
    <p:extLst>
      <p:ext uri="{BB962C8B-B14F-4D97-AF65-F5344CB8AC3E}">
        <p14:creationId xmlns:p14="http://schemas.microsoft.com/office/powerpoint/2010/main" val="29240756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AE5EAB5-AA33-4DD7-B8FC-A0625F33E52B}" type="datetimeFigureOut">
              <a:rPr lang="en-US" smtClean="0"/>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703AE8-0B81-4549-BC43-69D3921F66A0}" type="slidenum">
              <a:rPr lang="en-US" smtClean="0"/>
              <a:t>‹#›</a:t>
            </a:fld>
            <a:endParaRPr lang="en-US"/>
          </a:p>
        </p:txBody>
      </p:sp>
    </p:spTree>
    <p:extLst>
      <p:ext uri="{BB962C8B-B14F-4D97-AF65-F5344CB8AC3E}">
        <p14:creationId xmlns:p14="http://schemas.microsoft.com/office/powerpoint/2010/main" val="13193057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AE5EAB5-AA33-4DD7-B8FC-A0625F33E52B}" type="datetimeFigureOut">
              <a:rPr lang="en-US" smtClean="0"/>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703AE8-0B81-4549-BC43-69D3921F66A0}" type="slidenum">
              <a:rPr lang="en-US" smtClean="0"/>
              <a:t>‹#›</a:t>
            </a:fld>
            <a:endParaRPr lang="en-US"/>
          </a:p>
        </p:txBody>
      </p:sp>
    </p:spTree>
    <p:extLst>
      <p:ext uri="{BB962C8B-B14F-4D97-AF65-F5344CB8AC3E}">
        <p14:creationId xmlns:p14="http://schemas.microsoft.com/office/powerpoint/2010/main" val="9974349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AE5EAB5-AA33-4DD7-B8FC-A0625F33E52B}" type="datetimeFigureOut">
              <a:rPr lang="en-US" smtClean="0"/>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703AE8-0B81-4549-BC43-69D3921F66A0}" type="slidenum">
              <a:rPr lang="en-US" smtClean="0"/>
              <a:t>‹#›</a:t>
            </a:fld>
            <a:endParaRPr lang="en-US"/>
          </a:p>
        </p:txBody>
      </p:sp>
    </p:spTree>
    <p:extLst>
      <p:ext uri="{BB962C8B-B14F-4D97-AF65-F5344CB8AC3E}">
        <p14:creationId xmlns:p14="http://schemas.microsoft.com/office/powerpoint/2010/main" val="751182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AE5EAB5-AA33-4DD7-B8FC-A0625F33E52B}" type="datetimeFigureOut">
              <a:rPr lang="en-US" smtClean="0"/>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703AE8-0B81-4549-BC43-69D3921F66A0}" type="slidenum">
              <a:rPr lang="en-US" smtClean="0"/>
              <a:t>‹#›</a:t>
            </a:fld>
            <a:endParaRPr lang="en-US"/>
          </a:p>
        </p:txBody>
      </p:sp>
    </p:spTree>
    <p:extLst>
      <p:ext uri="{BB962C8B-B14F-4D97-AF65-F5344CB8AC3E}">
        <p14:creationId xmlns:p14="http://schemas.microsoft.com/office/powerpoint/2010/main" val="40246256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E5EAB5-AA33-4DD7-B8FC-A0625F33E52B}" type="datetimeFigureOut">
              <a:rPr lang="en-US" smtClean="0"/>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703AE8-0B81-4549-BC43-69D3921F66A0}" type="slidenum">
              <a:rPr lang="en-US" smtClean="0"/>
              <a:t>‹#›</a:t>
            </a:fld>
            <a:endParaRPr lang="en-US"/>
          </a:p>
        </p:txBody>
      </p:sp>
    </p:spTree>
    <p:extLst>
      <p:ext uri="{BB962C8B-B14F-4D97-AF65-F5344CB8AC3E}">
        <p14:creationId xmlns:p14="http://schemas.microsoft.com/office/powerpoint/2010/main" val="35923135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E5EAB5-AA33-4DD7-B8FC-A0625F33E52B}" type="datetimeFigureOut">
              <a:rPr lang="en-US" smtClean="0"/>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703AE8-0B81-4549-BC43-69D3921F66A0}" type="slidenum">
              <a:rPr lang="en-US" smtClean="0"/>
              <a:t>‹#›</a:t>
            </a:fld>
            <a:endParaRPr lang="en-US"/>
          </a:p>
        </p:txBody>
      </p:sp>
    </p:spTree>
    <p:extLst>
      <p:ext uri="{BB962C8B-B14F-4D97-AF65-F5344CB8AC3E}">
        <p14:creationId xmlns:p14="http://schemas.microsoft.com/office/powerpoint/2010/main" val="37862848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Default">
    <p:spTree>
      <p:nvGrpSpPr>
        <p:cNvPr id="1" name=""/>
        <p:cNvGrpSpPr/>
        <p:nvPr/>
      </p:nvGrpSpPr>
      <p:grpSpPr>
        <a:xfrm>
          <a:off x="0" y="0"/>
          <a:ext cx="0" cy="0"/>
          <a:chOff x="0" y="0"/>
          <a:chExt cx="0" cy="0"/>
        </a:xfrm>
      </p:grpSpPr>
      <p:sp>
        <p:nvSpPr>
          <p:cNvPr id="6" name="Shape 6"/>
          <p:cNvSpPr>
            <a:spLocks noGrp="1"/>
          </p:cNvSpPr>
          <p:nvPr>
            <p:ph type="sldNum" sz="quarter" idx="2"/>
          </p:nvPr>
        </p:nvSpPr>
        <p:spPr>
          <a:prstGeom prst="rect">
            <a:avLst/>
          </a:prstGeom>
        </p:spPr>
        <p:txBody>
          <a:bodyPr/>
          <a:lstStyle/>
          <a:p>
            <a:pPr lvl="0"/>
            <a:fld id="{86CB4B4D-7CA3-9044-876B-883B54F8677D}" type="slidenum">
              <a:t>‹#›</a:t>
            </a:fld>
            <a:endParaRPr/>
          </a:p>
        </p:txBody>
      </p:sp>
      <p:sp>
        <p:nvSpPr>
          <p:cNvPr id="7" name="Shape 7"/>
          <p:cNvSpPr>
            <a:spLocks noGrp="1"/>
          </p:cNvSpPr>
          <p:nvPr>
            <p:ph type="title"/>
          </p:nvPr>
        </p:nvSpPr>
        <p:spPr>
          <a:xfrm>
            <a:off x="914400" y="1844676"/>
            <a:ext cx="10363200" cy="2041525"/>
          </a:xfrm>
          <a:prstGeom prst="rect">
            <a:avLst/>
          </a:prstGeom>
        </p:spPr>
        <p:txBody>
          <a:bodyPr/>
          <a:lstStyle/>
          <a:p>
            <a:pPr lvl="0"/>
            <a:endParaRPr/>
          </a:p>
        </p:txBody>
      </p:sp>
      <p:sp>
        <p:nvSpPr>
          <p:cNvPr id="8" name="Shape 8"/>
          <p:cNvSpPr>
            <a:spLocks noGrp="1"/>
          </p:cNvSpPr>
          <p:nvPr>
            <p:ph type="body" idx="1"/>
          </p:nvPr>
        </p:nvSpPr>
        <p:spPr>
          <a:xfrm>
            <a:off x="1828800" y="3886200"/>
            <a:ext cx="8534400" cy="2971800"/>
          </a:xfrm>
          <a:prstGeom prst="rect">
            <a:avLst/>
          </a:prstGeom>
        </p:spPr>
        <p:txBody>
          <a:bodyPr/>
          <a:lstStyle/>
          <a:p>
            <a:pPr marL="0" lvl="0" indent="0" algn="ctr">
              <a:buSzTx/>
              <a:buNone/>
            </a:pPr>
            <a:endParaRPr/>
          </a:p>
        </p:txBody>
      </p:sp>
    </p:spTree>
    <p:extLst>
      <p:ext uri="{BB962C8B-B14F-4D97-AF65-F5344CB8AC3E}">
        <p14:creationId xmlns:p14="http://schemas.microsoft.com/office/powerpoint/2010/main" val="968611979"/>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AE5EAB5-AA33-4DD7-B8FC-A0625F33E52B}" type="datetimeFigureOut">
              <a:rPr lang="en-US" smtClean="0"/>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B8703AE8-0B81-4549-BC43-69D3921F66A0}" type="slidenum">
              <a:rPr lang="en-US" smtClean="0"/>
              <a:t>‹#›</a:t>
            </a:fld>
            <a:endParaRPr lang="en-US"/>
          </a:p>
        </p:txBody>
      </p:sp>
    </p:spTree>
    <p:extLst>
      <p:ext uri="{BB962C8B-B14F-4D97-AF65-F5344CB8AC3E}">
        <p14:creationId xmlns:p14="http://schemas.microsoft.com/office/powerpoint/2010/main" val="43104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AE5EAB5-AA33-4DD7-B8FC-A0625F33E52B}" type="datetimeFigureOut">
              <a:rPr lang="en-US" smtClean="0"/>
              <a:t>3/6/2018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703AE8-0B81-4549-BC43-69D3921F66A0}" type="slidenum">
              <a:rPr lang="en-US" smtClean="0"/>
              <a:t>‹#›</a:t>
            </a:fld>
            <a:endParaRPr lang="en-US"/>
          </a:p>
        </p:txBody>
      </p:sp>
    </p:spTree>
    <p:extLst>
      <p:ext uri="{BB962C8B-B14F-4D97-AF65-F5344CB8AC3E}">
        <p14:creationId xmlns:p14="http://schemas.microsoft.com/office/powerpoint/2010/main" val="461698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AE5EAB5-AA33-4DD7-B8FC-A0625F33E52B}" type="datetimeFigureOut">
              <a:rPr lang="en-US" smtClean="0"/>
              <a:t>3/6/2018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703AE8-0B81-4549-BC43-69D3921F66A0}" type="slidenum">
              <a:rPr lang="en-US" smtClean="0"/>
              <a:t>‹#›</a:t>
            </a:fld>
            <a:endParaRPr lang="en-US"/>
          </a:p>
        </p:txBody>
      </p:sp>
    </p:spTree>
    <p:extLst>
      <p:ext uri="{BB962C8B-B14F-4D97-AF65-F5344CB8AC3E}">
        <p14:creationId xmlns:p14="http://schemas.microsoft.com/office/powerpoint/2010/main" val="493724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AE5EAB5-AA33-4DD7-B8FC-A0625F33E52B}" type="datetimeFigureOut">
              <a:rPr lang="en-US" smtClean="0"/>
              <a:t>3/6/2018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703AE8-0B81-4549-BC43-69D3921F66A0}" type="slidenum">
              <a:rPr lang="en-US" smtClean="0"/>
              <a:t>‹#›</a:t>
            </a:fld>
            <a:endParaRPr lang="en-US"/>
          </a:p>
        </p:txBody>
      </p:sp>
    </p:spTree>
    <p:extLst>
      <p:ext uri="{BB962C8B-B14F-4D97-AF65-F5344CB8AC3E}">
        <p14:creationId xmlns:p14="http://schemas.microsoft.com/office/powerpoint/2010/main" val="2440116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AE5EAB5-AA33-4DD7-B8FC-A0625F33E52B}" type="datetimeFigureOut">
              <a:rPr lang="en-US" smtClean="0"/>
              <a:t>3/6/2018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703AE8-0B81-4549-BC43-69D3921F66A0}" type="slidenum">
              <a:rPr lang="en-US" smtClean="0"/>
              <a:t>‹#›</a:t>
            </a:fld>
            <a:endParaRPr lang="en-US"/>
          </a:p>
        </p:txBody>
      </p:sp>
    </p:spTree>
    <p:extLst>
      <p:ext uri="{BB962C8B-B14F-4D97-AF65-F5344CB8AC3E}">
        <p14:creationId xmlns:p14="http://schemas.microsoft.com/office/powerpoint/2010/main" val="593610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E5EAB5-AA33-4DD7-B8FC-A0625F33E52B}" type="datetimeFigureOut">
              <a:rPr lang="en-US" smtClean="0"/>
              <a:t>3/6/2018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703AE8-0B81-4549-BC43-69D3921F66A0}" type="slidenum">
              <a:rPr lang="en-US" smtClean="0"/>
              <a:t>‹#›</a:t>
            </a:fld>
            <a:endParaRPr lang="en-US"/>
          </a:p>
        </p:txBody>
      </p:sp>
    </p:spTree>
    <p:extLst>
      <p:ext uri="{BB962C8B-B14F-4D97-AF65-F5344CB8AC3E}">
        <p14:creationId xmlns:p14="http://schemas.microsoft.com/office/powerpoint/2010/main" val="3218131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AE5EAB5-AA33-4DD7-B8FC-A0625F33E52B}" type="datetimeFigureOut">
              <a:rPr lang="en-US" smtClean="0"/>
              <a:t>3/6/2018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703AE8-0B81-4549-BC43-69D3921F66A0}" type="slidenum">
              <a:rPr lang="en-US" smtClean="0"/>
              <a:t>‹#›</a:t>
            </a:fld>
            <a:endParaRPr lang="en-US"/>
          </a:p>
        </p:txBody>
      </p:sp>
    </p:spTree>
    <p:extLst>
      <p:ext uri="{BB962C8B-B14F-4D97-AF65-F5344CB8AC3E}">
        <p14:creationId xmlns:p14="http://schemas.microsoft.com/office/powerpoint/2010/main" val="1728899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AE5EAB5-AA33-4DD7-B8FC-A0625F33E52B}" type="datetimeFigureOut">
              <a:rPr lang="en-US" smtClean="0"/>
              <a:t>3/6/2018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703AE8-0B81-4549-BC43-69D3921F66A0}" type="slidenum">
              <a:rPr lang="en-US" smtClean="0"/>
              <a:t>‹#›</a:t>
            </a:fld>
            <a:endParaRPr lang="en-US"/>
          </a:p>
        </p:txBody>
      </p:sp>
    </p:spTree>
    <p:extLst>
      <p:ext uri="{BB962C8B-B14F-4D97-AF65-F5344CB8AC3E}">
        <p14:creationId xmlns:p14="http://schemas.microsoft.com/office/powerpoint/2010/main" val="441104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AE5EAB5-AA33-4DD7-B8FC-A0625F33E52B}" type="datetimeFigureOut">
              <a:rPr lang="en-US" smtClean="0"/>
              <a:t>3/6/2018</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8703AE8-0B81-4549-BC43-69D3921F66A0}" type="slidenum">
              <a:rPr lang="en-US" smtClean="0"/>
              <a:t>‹#›</a:t>
            </a:fld>
            <a:endParaRPr lang="en-US"/>
          </a:p>
        </p:txBody>
      </p:sp>
    </p:spTree>
    <p:extLst>
      <p:ext uri="{BB962C8B-B14F-4D97-AF65-F5344CB8AC3E}">
        <p14:creationId xmlns:p14="http://schemas.microsoft.com/office/powerpoint/2010/main" val="42613494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4974" y="936832"/>
            <a:ext cx="9144000" cy="2387600"/>
          </a:xfrm>
        </p:spPr>
        <p:txBody>
          <a:bodyPr>
            <a:normAutofit fontScale="90000"/>
          </a:bodyPr>
          <a:lstStyle/>
          <a:p>
            <a:pPr algn="ctr"/>
            <a:r>
              <a:rPr lang="en-US" sz="4000" dirty="0"/>
              <a:t>The Person of Jesus, God’s  Obligatory Sabbath:</a:t>
            </a:r>
            <a:br>
              <a:rPr lang="en-US" sz="4000" dirty="0"/>
            </a:br>
            <a:r>
              <a:rPr lang="en-US" sz="4000" dirty="0"/>
              <a:t>Is Our required Sabbath a Day or is it Jesus ?  </a:t>
            </a:r>
          </a:p>
        </p:txBody>
      </p:sp>
      <p:sp>
        <p:nvSpPr>
          <p:cNvPr id="3" name="Subtitle 2"/>
          <p:cNvSpPr>
            <a:spLocks noGrp="1"/>
          </p:cNvSpPr>
          <p:nvPr>
            <p:ph type="subTitle" idx="1"/>
          </p:nvPr>
        </p:nvSpPr>
        <p:spPr>
          <a:xfrm>
            <a:off x="3521329" y="3940849"/>
            <a:ext cx="6987645" cy="1388534"/>
          </a:xfrm>
        </p:spPr>
        <p:txBody>
          <a:bodyPr>
            <a:normAutofit fontScale="85000" lnSpcReduction="20000"/>
          </a:bodyPr>
          <a:lstStyle/>
          <a:p>
            <a:pPr algn="l"/>
            <a:r>
              <a:rPr lang="en-US" altLang="en-US" dirty="0"/>
              <a:t>Clinton Baldwin, Ph.D.</a:t>
            </a:r>
            <a:r>
              <a:rPr lang="en-US" altLang="en-US" sz="4800" dirty="0"/>
              <a:t> </a:t>
            </a:r>
          </a:p>
          <a:p>
            <a:pPr algn="l"/>
            <a:r>
              <a:rPr lang="en-US" altLang="en-US" dirty="0" err="1"/>
              <a:t>Dikaioma</a:t>
            </a:r>
            <a:r>
              <a:rPr lang="en-US" altLang="en-US" dirty="0"/>
              <a:t> Ministries International (DMI)</a:t>
            </a:r>
          </a:p>
          <a:p>
            <a:pPr algn="l"/>
            <a:r>
              <a:rPr lang="en-US" altLang="en-US" dirty="0"/>
              <a:t>Nov 6, 2017</a:t>
            </a:r>
          </a:p>
          <a:p>
            <a:endParaRPr lang="en-US" dirty="0"/>
          </a:p>
        </p:txBody>
      </p:sp>
    </p:spTree>
    <p:extLst>
      <p:ext uri="{BB962C8B-B14F-4D97-AF65-F5344CB8AC3E}">
        <p14:creationId xmlns:p14="http://schemas.microsoft.com/office/powerpoint/2010/main" val="29914493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Hermeneutics:</a:t>
            </a:r>
            <a:r>
              <a:rPr lang="en-US" dirty="0"/>
              <a:t> </a:t>
            </a:r>
            <a:r>
              <a:rPr lang="en-US" b="1" dirty="0"/>
              <a:t>Method of Bible Study </a:t>
            </a:r>
          </a:p>
        </p:txBody>
      </p:sp>
      <p:sp>
        <p:nvSpPr>
          <p:cNvPr id="3" name="Content Placeholder 2"/>
          <p:cNvSpPr>
            <a:spLocks noGrp="1"/>
          </p:cNvSpPr>
          <p:nvPr>
            <p:ph idx="1"/>
          </p:nvPr>
        </p:nvSpPr>
        <p:spPr/>
        <p:txBody>
          <a:bodyPr/>
          <a:lstStyle/>
          <a:p>
            <a:pPr>
              <a:lnSpc>
                <a:spcPct val="80000"/>
              </a:lnSpc>
              <a:buFont typeface="Wingdings 3" charset="2"/>
              <a:buChar char=""/>
              <a:defRPr/>
            </a:pPr>
            <a:endParaRPr lang="en-US" altLang="en-US" dirty="0">
              <a:solidFill>
                <a:schemeClr val="tx1">
                  <a:lumMod val="75000"/>
                  <a:lumOff val="25000"/>
                </a:schemeClr>
              </a:solidFill>
            </a:endParaRPr>
          </a:p>
          <a:p>
            <a:pPr>
              <a:lnSpc>
                <a:spcPct val="80000"/>
              </a:lnSpc>
              <a:buFont typeface="Wingdings" panose="05000000000000000000" pitchFamily="2" charset="2"/>
              <a:buChar char="Ø"/>
              <a:defRPr/>
            </a:pPr>
            <a:r>
              <a:rPr lang="en-US" altLang="en-US" dirty="0">
                <a:solidFill>
                  <a:schemeClr val="tx1">
                    <a:lumMod val="75000"/>
                    <a:lumOff val="25000"/>
                  </a:schemeClr>
                </a:solidFill>
              </a:rPr>
              <a:t>First what the Bible </a:t>
            </a:r>
            <a:r>
              <a:rPr lang="en-US" altLang="en-US" b="1" u="sng" dirty="0">
                <a:solidFill>
                  <a:schemeClr val="tx1">
                    <a:lumMod val="75000"/>
                    <a:lumOff val="25000"/>
                  </a:schemeClr>
                </a:solidFill>
              </a:rPr>
              <a:t>meant</a:t>
            </a:r>
            <a:r>
              <a:rPr lang="en-US" altLang="en-US" dirty="0">
                <a:solidFill>
                  <a:schemeClr val="tx1">
                    <a:lumMod val="75000"/>
                    <a:lumOff val="25000"/>
                  </a:schemeClr>
                </a:solidFill>
              </a:rPr>
              <a:t>, before what it </a:t>
            </a:r>
            <a:r>
              <a:rPr lang="en-US" altLang="en-US" b="1" u="sng" dirty="0">
                <a:solidFill>
                  <a:schemeClr val="tx1">
                    <a:lumMod val="75000"/>
                    <a:lumOff val="25000"/>
                  </a:schemeClr>
                </a:solidFill>
              </a:rPr>
              <a:t>means</a:t>
            </a:r>
            <a:r>
              <a:rPr lang="en-US" altLang="en-US" dirty="0">
                <a:solidFill>
                  <a:schemeClr val="tx1">
                    <a:lumMod val="75000"/>
                    <a:lumOff val="25000"/>
                  </a:schemeClr>
                </a:solidFill>
              </a:rPr>
              <a:t> </a:t>
            </a:r>
          </a:p>
          <a:p>
            <a:pPr marL="0" indent="0">
              <a:lnSpc>
                <a:spcPct val="80000"/>
              </a:lnSpc>
              <a:buNone/>
              <a:defRPr/>
            </a:pPr>
            <a:endParaRPr lang="en-US" altLang="en-US" dirty="0">
              <a:solidFill>
                <a:schemeClr val="tx1">
                  <a:lumMod val="75000"/>
                  <a:lumOff val="25000"/>
                </a:schemeClr>
              </a:solidFill>
            </a:endParaRPr>
          </a:p>
          <a:p>
            <a:pPr marL="0" indent="0">
              <a:lnSpc>
                <a:spcPct val="80000"/>
              </a:lnSpc>
              <a:buNone/>
              <a:defRPr/>
            </a:pPr>
            <a:endParaRPr lang="en-US" altLang="en-US" dirty="0">
              <a:solidFill>
                <a:schemeClr val="tx1">
                  <a:lumMod val="75000"/>
                  <a:lumOff val="25000"/>
                </a:schemeClr>
              </a:solidFill>
            </a:endParaRPr>
          </a:p>
          <a:p>
            <a:pPr marL="0" indent="0">
              <a:lnSpc>
                <a:spcPct val="80000"/>
              </a:lnSpc>
              <a:buNone/>
              <a:defRPr/>
            </a:pPr>
            <a:endParaRPr lang="en-US" altLang="en-US" dirty="0">
              <a:solidFill>
                <a:schemeClr val="tx1">
                  <a:lumMod val="75000"/>
                  <a:lumOff val="25000"/>
                </a:schemeClr>
              </a:solidFill>
            </a:endParaRPr>
          </a:p>
          <a:p>
            <a:pPr>
              <a:lnSpc>
                <a:spcPct val="80000"/>
              </a:lnSpc>
              <a:buFont typeface="Wingdings" panose="05000000000000000000" pitchFamily="2" charset="2"/>
              <a:buChar char="Ø"/>
              <a:defRPr/>
            </a:pPr>
            <a:r>
              <a:rPr lang="en-US" altLang="en-US" dirty="0">
                <a:solidFill>
                  <a:schemeClr val="tx1">
                    <a:lumMod val="75000"/>
                    <a:lumOff val="25000"/>
                  </a:schemeClr>
                </a:solidFill>
              </a:rPr>
              <a:t>Ancient meaning precedes modern application </a:t>
            </a:r>
          </a:p>
          <a:p>
            <a:pPr>
              <a:lnSpc>
                <a:spcPct val="80000"/>
              </a:lnSpc>
              <a:buFont typeface="Wingdings 3" charset="2"/>
              <a:buChar char=""/>
              <a:defRPr/>
            </a:pPr>
            <a:endParaRPr lang="en-US" altLang="en-US" dirty="0">
              <a:solidFill>
                <a:schemeClr val="tx1">
                  <a:lumMod val="75000"/>
                  <a:lumOff val="25000"/>
                </a:schemeClr>
              </a:solidFill>
            </a:endParaRPr>
          </a:p>
          <a:p>
            <a:endParaRPr lang="en-US" dirty="0"/>
          </a:p>
        </p:txBody>
      </p:sp>
    </p:spTree>
    <p:extLst>
      <p:ext uri="{BB962C8B-B14F-4D97-AF65-F5344CB8AC3E}">
        <p14:creationId xmlns:p14="http://schemas.microsoft.com/office/powerpoint/2010/main" val="127370574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E0D49-5A34-4D61-B901-2B6F4EDD48C8}"/>
              </a:ext>
            </a:extLst>
          </p:cNvPr>
          <p:cNvSpPr>
            <a:spLocks noGrp="1"/>
          </p:cNvSpPr>
          <p:nvPr>
            <p:ph type="title"/>
          </p:nvPr>
        </p:nvSpPr>
        <p:spPr/>
        <p:txBody>
          <a:bodyPr/>
          <a:lstStyle/>
          <a:p>
            <a:r>
              <a:rPr lang="en-US" dirty="0"/>
              <a:t>.</a:t>
            </a:r>
          </a:p>
        </p:txBody>
      </p:sp>
      <p:sp>
        <p:nvSpPr>
          <p:cNvPr id="3" name="Content Placeholder 2">
            <a:extLst>
              <a:ext uri="{FF2B5EF4-FFF2-40B4-BE49-F238E27FC236}">
                <a16:creationId xmlns:a16="http://schemas.microsoft.com/office/drawing/2014/main" id="{2F1EAFC0-F821-4DB9-A174-3AF694F5D510}"/>
              </a:ext>
            </a:extLst>
          </p:cNvPr>
          <p:cNvSpPr>
            <a:spLocks noGrp="1"/>
          </p:cNvSpPr>
          <p:nvPr>
            <p:ph idx="1"/>
          </p:nvPr>
        </p:nvSpPr>
        <p:spPr>
          <a:xfrm>
            <a:off x="1484310" y="1485901"/>
            <a:ext cx="10018713" cy="4305300"/>
          </a:xfrm>
        </p:spPr>
        <p:txBody>
          <a:bodyPr>
            <a:normAutofit/>
          </a:bodyPr>
          <a:lstStyle/>
          <a:p>
            <a:pPr algn="ctr">
              <a:buFont typeface="Wingdings" panose="05000000000000000000" pitchFamily="2" charset="2"/>
              <a:buChar char="Ø"/>
            </a:pPr>
            <a:r>
              <a:rPr lang="en-US" dirty="0"/>
              <a:t>ONCE YOU ACCEPT JESUS, YOU HAVE MET THE FULL REQUIREMENT OF THE SABBATH COMMANDMENT </a:t>
            </a:r>
          </a:p>
          <a:p>
            <a:pPr marL="0" indent="0" algn="ctr">
              <a:buNone/>
            </a:pPr>
            <a:endParaRPr lang="en-US" dirty="0"/>
          </a:p>
          <a:p>
            <a:pPr algn="ctr">
              <a:buFont typeface="Wingdings" panose="05000000000000000000" pitchFamily="2" charset="2"/>
              <a:buChar char="Ø"/>
            </a:pPr>
            <a:r>
              <a:rPr lang="en-US" dirty="0"/>
              <a:t>ALL SINCERE CHRISTIANS ARE SABBAHT KEEPERS, BUT NOT ALL SABBATH KEEPERS ARE CHRISTIANS </a:t>
            </a:r>
          </a:p>
          <a:p>
            <a:pPr marL="0" indent="0" algn="ctr">
              <a:buNone/>
            </a:pPr>
            <a:endParaRPr lang="en-US" dirty="0"/>
          </a:p>
          <a:p>
            <a:pPr algn="ctr">
              <a:buFont typeface="Wingdings" panose="05000000000000000000" pitchFamily="2" charset="2"/>
              <a:buChar char="Ø"/>
            </a:pPr>
            <a:r>
              <a:rPr lang="en-US" dirty="0"/>
              <a:t>THE SABBATH IS TOTALLY SYMBOLIC </a:t>
            </a:r>
          </a:p>
          <a:p>
            <a:endParaRPr lang="en-US" dirty="0"/>
          </a:p>
        </p:txBody>
      </p:sp>
    </p:spTree>
    <p:extLst>
      <p:ext uri="{BB962C8B-B14F-4D97-AF65-F5344CB8AC3E}">
        <p14:creationId xmlns:p14="http://schemas.microsoft.com/office/powerpoint/2010/main" val="128352314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a:extLst>
              <a:ext uri="{FF2B5EF4-FFF2-40B4-BE49-F238E27FC236}">
                <a16:creationId xmlns:a16="http://schemas.microsoft.com/office/drawing/2014/main" id="{6D5F1CF2-79C8-48EB-8C1C-72E124849DD5}"/>
              </a:ext>
            </a:extLst>
          </p:cNvPr>
          <p:cNvSpPr>
            <a:spLocks noGrp="1" noChangeArrowheads="1"/>
          </p:cNvSpPr>
          <p:nvPr>
            <p:ph type="title"/>
          </p:nvPr>
        </p:nvSpPr>
        <p:spPr>
          <a:xfrm>
            <a:off x="2506664" y="457200"/>
            <a:ext cx="7704137" cy="1981200"/>
          </a:xfrm>
        </p:spPr>
        <p:txBody>
          <a:bodyPr/>
          <a:lstStyle/>
          <a:p>
            <a:pPr eaLnBrk="1" hangingPunct="1"/>
            <a:r>
              <a:rPr lang="en-US" altLang="en-US" sz="3600">
                <a:ln>
                  <a:noFill/>
                </a:ln>
              </a:rPr>
              <a:t>Sabbath a Symbolic or “Ceremonial” Command (Exo 31:13-14) </a:t>
            </a:r>
          </a:p>
        </p:txBody>
      </p:sp>
      <p:sp>
        <p:nvSpPr>
          <p:cNvPr id="3" name="Content Placeholder 2">
            <a:extLst>
              <a:ext uri="{FF2B5EF4-FFF2-40B4-BE49-F238E27FC236}">
                <a16:creationId xmlns:a16="http://schemas.microsoft.com/office/drawing/2014/main" id="{E654A15C-4564-4D47-9C03-E4FF2C7893C7}"/>
              </a:ext>
            </a:extLst>
          </p:cNvPr>
          <p:cNvSpPr>
            <a:spLocks noGrp="1"/>
          </p:cNvSpPr>
          <p:nvPr>
            <p:ph idx="1"/>
          </p:nvPr>
        </p:nvSpPr>
        <p:spPr>
          <a:xfrm>
            <a:off x="1676400" y="2103438"/>
            <a:ext cx="8839200" cy="4602162"/>
          </a:xfrm>
        </p:spPr>
        <p:txBody>
          <a:bodyPr rtlCol="0">
            <a:normAutofit/>
          </a:bodyPr>
          <a:lstStyle/>
          <a:p>
            <a:pPr marL="0" indent="0">
              <a:spcAft>
                <a:spcPts val="0"/>
              </a:spcAft>
              <a:buClr>
                <a:schemeClr val="tx1">
                  <a:lumMod val="85000"/>
                  <a:lumOff val="15000"/>
                </a:schemeClr>
              </a:buClr>
              <a:buNone/>
              <a:defRPr/>
            </a:pPr>
            <a:endParaRPr lang="en-US" dirty="0"/>
          </a:p>
          <a:p>
            <a:pPr marL="182880" indent="-182880">
              <a:spcAft>
                <a:spcPts val="0"/>
              </a:spcAft>
              <a:buClr>
                <a:schemeClr val="tx1">
                  <a:lumMod val="85000"/>
                  <a:lumOff val="15000"/>
                </a:schemeClr>
              </a:buClr>
              <a:buFont typeface="Wingdings" panose="05000000000000000000" pitchFamily="2" charset="2"/>
              <a:buChar char="q"/>
              <a:defRPr/>
            </a:pPr>
            <a:r>
              <a:rPr lang="en-US" sz="2000" dirty="0"/>
              <a:t>The Sabbath command was a </a:t>
            </a:r>
            <a:r>
              <a:rPr lang="en-US" sz="2000" i="1" dirty="0"/>
              <a:t>sign (</a:t>
            </a:r>
            <a:r>
              <a:rPr lang="en-US" sz="2000" dirty="0"/>
              <a:t>Exo 31:13; </a:t>
            </a:r>
            <a:r>
              <a:rPr lang="en-US" sz="2000" dirty="0" err="1"/>
              <a:t>Ezk</a:t>
            </a:r>
            <a:r>
              <a:rPr lang="en-US" sz="2000" dirty="0"/>
              <a:t> 20:12) </a:t>
            </a:r>
          </a:p>
          <a:p>
            <a:pPr marL="0" indent="0">
              <a:spcAft>
                <a:spcPts val="0"/>
              </a:spcAft>
              <a:buClr>
                <a:schemeClr val="tx1">
                  <a:lumMod val="85000"/>
                  <a:lumOff val="15000"/>
                </a:schemeClr>
              </a:buClr>
              <a:buNone/>
              <a:defRPr/>
            </a:pPr>
            <a:endParaRPr lang="en-US" sz="2000" dirty="0"/>
          </a:p>
          <a:p>
            <a:pPr marL="182880" indent="-182880">
              <a:spcAft>
                <a:spcPts val="0"/>
              </a:spcAft>
              <a:buClr>
                <a:schemeClr val="tx1">
                  <a:lumMod val="85000"/>
                  <a:lumOff val="15000"/>
                </a:schemeClr>
              </a:buClr>
              <a:buFont typeface="Wingdings" panose="05000000000000000000" pitchFamily="2" charset="2"/>
              <a:buChar char="q"/>
              <a:defRPr/>
            </a:pPr>
            <a:r>
              <a:rPr lang="en-US" sz="2000" dirty="0"/>
              <a:t> A sign naturally demands a ceremony for its expression</a:t>
            </a:r>
          </a:p>
          <a:p>
            <a:pPr marL="182880" indent="-182880">
              <a:spcAft>
                <a:spcPts val="0"/>
              </a:spcAft>
              <a:buClr>
                <a:schemeClr val="tx1">
                  <a:lumMod val="85000"/>
                  <a:lumOff val="15000"/>
                </a:schemeClr>
              </a:buClr>
              <a:buFont typeface="Wingdings" panose="05000000000000000000" pitchFamily="2" charset="2"/>
              <a:buChar char="q"/>
              <a:defRPr/>
            </a:pPr>
            <a:endParaRPr lang="en-US" sz="2000" dirty="0"/>
          </a:p>
          <a:p>
            <a:pPr marL="182880" indent="-182880">
              <a:spcAft>
                <a:spcPts val="0"/>
              </a:spcAft>
              <a:buClr>
                <a:schemeClr val="tx1">
                  <a:lumMod val="85000"/>
                  <a:lumOff val="15000"/>
                </a:schemeClr>
              </a:buClr>
              <a:buFont typeface="Wingdings" panose="05000000000000000000" pitchFamily="2" charset="2"/>
              <a:buChar char="q"/>
              <a:defRPr/>
            </a:pPr>
            <a:r>
              <a:rPr lang="en-US" sz="2000" dirty="0"/>
              <a:t> The Sabbath is “ceremonial”  in terms of commemorating a reality</a:t>
            </a:r>
          </a:p>
          <a:p>
            <a:pPr marL="0" indent="0">
              <a:spcAft>
                <a:spcPts val="0"/>
              </a:spcAft>
              <a:buClr>
                <a:schemeClr val="tx1">
                  <a:lumMod val="85000"/>
                  <a:lumOff val="15000"/>
                </a:schemeClr>
              </a:buClr>
              <a:buNone/>
              <a:defRPr/>
            </a:pPr>
            <a:endParaRPr lang="en-US" sz="2000" dirty="0"/>
          </a:p>
          <a:p>
            <a:pPr marL="182880" indent="-182880">
              <a:spcAft>
                <a:spcPts val="0"/>
              </a:spcAft>
              <a:buClr>
                <a:schemeClr val="tx1">
                  <a:lumMod val="85000"/>
                  <a:lumOff val="15000"/>
                </a:schemeClr>
              </a:buClr>
              <a:buFont typeface="Wingdings" panose="05000000000000000000" pitchFamily="2" charset="2"/>
              <a:buChar char="q"/>
              <a:defRPr/>
            </a:pPr>
            <a:r>
              <a:rPr lang="en-US" sz="2000" dirty="0"/>
              <a:t> It points backwards to creation and forwards to the cross (Exo 20:8-11; Col 2:14-16). </a:t>
            </a:r>
          </a:p>
        </p:txBody>
      </p:sp>
    </p:spTree>
    <p:extLst>
      <p:ext uri="{BB962C8B-B14F-4D97-AF65-F5344CB8AC3E}">
        <p14:creationId xmlns:p14="http://schemas.microsoft.com/office/powerpoint/2010/main" val="348057503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The Sabbath is Different From the Other Nine Commandments: It is Totally Symbolic </a:t>
            </a:r>
          </a:p>
        </p:txBody>
      </p:sp>
      <p:sp>
        <p:nvSpPr>
          <p:cNvPr id="3" name="Content Placeholder 2"/>
          <p:cNvSpPr>
            <a:spLocks noGrp="1"/>
          </p:cNvSpPr>
          <p:nvPr>
            <p:ph idx="1"/>
          </p:nvPr>
        </p:nvSpPr>
        <p:spPr/>
        <p:txBody>
          <a:bodyPr/>
          <a:lstStyle/>
          <a:p>
            <a:endParaRPr lang="en-US" dirty="0"/>
          </a:p>
          <a:p>
            <a:pPr>
              <a:buFont typeface="Wingdings" panose="05000000000000000000" pitchFamily="2" charset="2"/>
              <a:buChar char="Ø"/>
            </a:pPr>
            <a:r>
              <a:rPr lang="en-US" dirty="0"/>
              <a:t>People who do not keep the Sabbath as a practice, can accept Jesus and  certainly have the seal of God (</a:t>
            </a:r>
            <a:r>
              <a:rPr lang="en-US" dirty="0" err="1"/>
              <a:t>Eph</a:t>
            </a:r>
            <a:r>
              <a:rPr lang="en-US" dirty="0"/>
              <a:t> 1:13,14) </a:t>
            </a:r>
          </a:p>
          <a:p>
            <a:pPr marL="0" indent="0">
              <a:buNone/>
            </a:pPr>
            <a:endParaRPr lang="en-US" dirty="0"/>
          </a:p>
          <a:p>
            <a:pPr>
              <a:buFont typeface="Wingdings" panose="05000000000000000000" pitchFamily="2" charset="2"/>
              <a:buChar char="Ø"/>
            </a:pPr>
            <a:r>
              <a:rPr lang="en-US" dirty="0"/>
              <a:t>People who kill, steal, commit adultery, worship idols as a practice cannot be said to have accepted Jesus and certainly do not have the seal of God </a:t>
            </a:r>
          </a:p>
        </p:txBody>
      </p:sp>
    </p:spTree>
    <p:extLst>
      <p:ext uri="{BB962C8B-B14F-4D97-AF65-F5344CB8AC3E}">
        <p14:creationId xmlns:p14="http://schemas.microsoft.com/office/powerpoint/2010/main" val="108367640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Sabbath is Different From the Other Nine Commandments: It is Totally Symbolic </a:t>
            </a:r>
          </a:p>
        </p:txBody>
      </p:sp>
      <p:sp>
        <p:nvSpPr>
          <p:cNvPr id="3" name="Content Placeholder 2"/>
          <p:cNvSpPr>
            <a:spLocks noGrp="1"/>
          </p:cNvSpPr>
          <p:nvPr>
            <p:ph idx="1"/>
          </p:nvPr>
        </p:nvSpPr>
        <p:spPr>
          <a:xfrm>
            <a:off x="1484310" y="2666999"/>
            <a:ext cx="10018713" cy="3124201"/>
          </a:xfrm>
        </p:spPr>
        <p:txBody>
          <a:bodyPr/>
          <a:lstStyle/>
          <a:p>
            <a:pPr>
              <a:buFont typeface="Wingdings" panose="05000000000000000000" pitchFamily="2" charset="2"/>
              <a:buChar char="Ø"/>
            </a:pPr>
            <a:endParaRPr lang="en-US" dirty="0"/>
          </a:p>
          <a:p>
            <a:pPr>
              <a:buFont typeface="Wingdings" panose="05000000000000000000" pitchFamily="2" charset="2"/>
              <a:buChar char="Ø"/>
            </a:pPr>
            <a:r>
              <a:rPr lang="en-US" dirty="0"/>
              <a:t>People who DO NOT keep the Sabbath, but accept Jesus can become members of the SDA church without baptism </a:t>
            </a:r>
          </a:p>
          <a:p>
            <a:pPr marL="0" indent="0">
              <a:buNone/>
            </a:pPr>
            <a:endParaRPr lang="en-US" dirty="0"/>
          </a:p>
          <a:p>
            <a:pPr>
              <a:buFont typeface="Wingdings" panose="05000000000000000000" pitchFamily="2" charset="2"/>
              <a:buChar char="Ø"/>
            </a:pPr>
            <a:r>
              <a:rPr lang="en-US" dirty="0"/>
              <a:t>People who kill, steal, commit adultery and worship idols as a practice cannot become members of the SDA Church, full stop </a:t>
            </a:r>
          </a:p>
          <a:p>
            <a:endParaRPr lang="en-US" dirty="0"/>
          </a:p>
        </p:txBody>
      </p:sp>
    </p:spTree>
    <p:extLst>
      <p:ext uri="{BB962C8B-B14F-4D97-AF65-F5344CB8AC3E}">
        <p14:creationId xmlns:p14="http://schemas.microsoft.com/office/powerpoint/2010/main" val="2162518679"/>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Sabbath is Different From the Other Nine Commandments: It is Totally Symbolic </a:t>
            </a:r>
          </a:p>
        </p:txBody>
      </p:sp>
      <p:sp>
        <p:nvSpPr>
          <p:cNvPr id="3" name="Content Placeholder 2"/>
          <p:cNvSpPr>
            <a:spLocks noGrp="1"/>
          </p:cNvSpPr>
          <p:nvPr>
            <p:ph idx="1"/>
          </p:nvPr>
        </p:nvSpPr>
        <p:spPr/>
        <p:txBody>
          <a:bodyPr>
            <a:normAutofit lnSpcReduction="10000"/>
          </a:bodyPr>
          <a:lstStyle/>
          <a:p>
            <a:endParaRPr lang="en-US" dirty="0"/>
          </a:p>
          <a:p>
            <a:pPr>
              <a:buFont typeface="Wingdings" panose="05000000000000000000" pitchFamily="2" charset="2"/>
              <a:buChar char="Ø"/>
            </a:pPr>
            <a:r>
              <a:rPr lang="en-US" dirty="0"/>
              <a:t>People who violate the Sabbath commandment, but have accepted Jesus are 100% justified </a:t>
            </a:r>
          </a:p>
          <a:p>
            <a:pPr marL="0" indent="0">
              <a:buNone/>
            </a:pPr>
            <a:endParaRPr lang="en-US" dirty="0"/>
          </a:p>
          <a:p>
            <a:pPr>
              <a:buFont typeface="Wingdings" panose="05000000000000000000" pitchFamily="2" charset="2"/>
              <a:buChar char="Ø"/>
            </a:pPr>
            <a:r>
              <a:rPr lang="en-US" dirty="0"/>
              <a:t>People who violate the commandments regarding killing, stealing , committing adultery, worship idols, etc., cannot claim to have accepted Jesus and are not justified </a:t>
            </a:r>
          </a:p>
          <a:p>
            <a:endParaRPr lang="en-US" dirty="0"/>
          </a:p>
        </p:txBody>
      </p:sp>
    </p:spTree>
    <p:extLst>
      <p:ext uri="{BB962C8B-B14F-4D97-AF65-F5344CB8AC3E}">
        <p14:creationId xmlns:p14="http://schemas.microsoft.com/office/powerpoint/2010/main" val="363575603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1195" y="389839"/>
            <a:ext cx="10515600" cy="1325563"/>
          </a:xfrm>
        </p:spPr>
        <p:txBody>
          <a:bodyPr>
            <a:normAutofit/>
          </a:bodyPr>
          <a:lstStyle/>
          <a:p>
            <a:pPr algn="ctr"/>
            <a:r>
              <a:rPr lang="en-US" dirty="0"/>
              <a:t>The Sabbath is Different From the Other Nine Commandments: It is Totally Symbolic </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endParaRPr lang="en-US" dirty="0"/>
          </a:p>
          <a:p>
            <a:pPr>
              <a:buFont typeface="Wingdings" panose="05000000000000000000" pitchFamily="2" charset="2"/>
              <a:buChar char="Ø"/>
            </a:pPr>
            <a:r>
              <a:rPr lang="en-US" dirty="0"/>
              <a:t>People who DO NOT keep the Sabbath as a practice, but who have accepted Jesus are called Christians. </a:t>
            </a:r>
          </a:p>
          <a:p>
            <a:pPr>
              <a:buFont typeface="Wingdings" panose="05000000000000000000" pitchFamily="2" charset="2"/>
              <a:buChar char="Ø"/>
            </a:pPr>
            <a:endParaRPr lang="en-US" dirty="0"/>
          </a:p>
          <a:p>
            <a:pPr>
              <a:buFont typeface="Wingdings" panose="05000000000000000000" pitchFamily="2" charset="2"/>
              <a:buChar char="Ø"/>
            </a:pPr>
            <a:r>
              <a:rPr lang="en-US" dirty="0"/>
              <a:t>People who kill, steal, commit adultery, worship idols as a practice are not called Christians</a:t>
            </a:r>
          </a:p>
          <a:p>
            <a:pPr>
              <a:buFont typeface="Wingdings" panose="05000000000000000000" pitchFamily="2" charset="2"/>
              <a:buChar char="§"/>
            </a:pPr>
            <a:endParaRPr lang="en-US" dirty="0"/>
          </a:p>
          <a:p>
            <a:endParaRPr lang="en-US" dirty="0"/>
          </a:p>
        </p:txBody>
      </p:sp>
    </p:spTree>
    <p:extLst>
      <p:ext uri="{BB962C8B-B14F-4D97-AF65-F5344CB8AC3E}">
        <p14:creationId xmlns:p14="http://schemas.microsoft.com/office/powerpoint/2010/main" val="20890313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B646E-3A6E-4010-B11C-3B4F0DC5D7DE}"/>
              </a:ext>
            </a:extLst>
          </p:cNvPr>
          <p:cNvSpPr>
            <a:spLocks noGrp="1"/>
          </p:cNvSpPr>
          <p:nvPr>
            <p:ph type="title"/>
          </p:nvPr>
        </p:nvSpPr>
        <p:spPr/>
        <p:txBody>
          <a:bodyPr/>
          <a:lstStyle/>
          <a:p>
            <a:r>
              <a:rPr lang="en-US" dirty="0"/>
              <a:t>The Sabbath is Different From the Other Nine Commandments: It is Totally Symbolic </a:t>
            </a:r>
          </a:p>
        </p:txBody>
      </p:sp>
      <p:sp>
        <p:nvSpPr>
          <p:cNvPr id="3" name="Content Placeholder 2">
            <a:extLst>
              <a:ext uri="{FF2B5EF4-FFF2-40B4-BE49-F238E27FC236}">
                <a16:creationId xmlns:a16="http://schemas.microsoft.com/office/drawing/2014/main" id="{6E1828D8-7F96-4F9C-B93D-66AFB0E9AB59}"/>
              </a:ext>
            </a:extLst>
          </p:cNvPr>
          <p:cNvSpPr>
            <a:spLocks noGrp="1"/>
          </p:cNvSpPr>
          <p:nvPr>
            <p:ph idx="1"/>
          </p:nvPr>
        </p:nvSpPr>
        <p:spPr/>
        <p:txBody>
          <a:bodyPr/>
          <a:lstStyle/>
          <a:p>
            <a:r>
              <a:rPr lang="en-US" altLang="en-US" b="1" dirty="0"/>
              <a:t>The Sabbath is the only command which can only be kept if another person violates it on your behalf.</a:t>
            </a:r>
          </a:p>
          <a:p>
            <a:endParaRPr lang="en-US" altLang="en-US" b="1" dirty="0">
              <a:highlight>
                <a:srgbClr val="FFFF00"/>
              </a:highlight>
            </a:endParaRPr>
          </a:p>
          <a:p>
            <a:endParaRPr lang="en-US" dirty="0"/>
          </a:p>
        </p:txBody>
      </p:sp>
    </p:spTree>
    <p:extLst>
      <p:ext uri="{BB962C8B-B14F-4D97-AF65-F5344CB8AC3E}">
        <p14:creationId xmlns:p14="http://schemas.microsoft.com/office/powerpoint/2010/main" val="1296046535"/>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90196-6342-4506-AED2-AE717F5F6756}"/>
              </a:ext>
            </a:extLst>
          </p:cNvPr>
          <p:cNvSpPr>
            <a:spLocks noGrp="1"/>
          </p:cNvSpPr>
          <p:nvPr>
            <p:ph type="title"/>
          </p:nvPr>
        </p:nvSpPr>
        <p:spPr/>
        <p:txBody>
          <a:bodyPr/>
          <a:lstStyle/>
          <a:p>
            <a:r>
              <a:rPr lang="en-US" dirty="0"/>
              <a:t>.</a:t>
            </a:r>
          </a:p>
        </p:txBody>
      </p:sp>
      <p:sp>
        <p:nvSpPr>
          <p:cNvPr id="3" name="Content Placeholder 2">
            <a:extLst>
              <a:ext uri="{FF2B5EF4-FFF2-40B4-BE49-F238E27FC236}">
                <a16:creationId xmlns:a16="http://schemas.microsoft.com/office/drawing/2014/main" id="{97E68F7E-BD1F-4B01-B94A-B26C6ABB5761}"/>
              </a:ext>
            </a:extLst>
          </p:cNvPr>
          <p:cNvSpPr>
            <a:spLocks noGrp="1"/>
          </p:cNvSpPr>
          <p:nvPr>
            <p:ph idx="1"/>
          </p:nvPr>
        </p:nvSpPr>
        <p:spPr/>
        <p:txBody>
          <a:bodyPr>
            <a:normAutofit fontScale="77500" lnSpcReduction="20000"/>
          </a:bodyPr>
          <a:lstStyle/>
          <a:p>
            <a:r>
              <a:rPr lang="en-US" altLang="en-US" sz="3600" dirty="0"/>
              <a:t>Therefore, whereas Sabbatarians acknowledge the  justified status of non-Sabbatarian Christians, then Sabbatarians knowingly or unknowingly have deny the obligatory status of the Seventh-day Sabbath. </a:t>
            </a:r>
          </a:p>
          <a:p>
            <a:pPr marL="0" indent="0">
              <a:buNone/>
            </a:pPr>
            <a:r>
              <a:rPr lang="en-US" altLang="en-US" sz="3600" dirty="0"/>
              <a:t>  </a:t>
            </a:r>
          </a:p>
          <a:p>
            <a:r>
              <a:rPr lang="en-US" altLang="en-US" sz="3600" dirty="0"/>
              <a:t>The symbol of an entity becomes optional when the reality of the same entity is present </a:t>
            </a:r>
          </a:p>
          <a:p>
            <a:pPr marL="0" indent="0">
              <a:buNone/>
            </a:pPr>
            <a:endParaRPr lang="en-US" dirty="0"/>
          </a:p>
        </p:txBody>
      </p:sp>
    </p:spTree>
    <p:extLst>
      <p:ext uri="{BB962C8B-B14F-4D97-AF65-F5344CB8AC3E}">
        <p14:creationId xmlns:p14="http://schemas.microsoft.com/office/powerpoint/2010/main" val="191092477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A169A-EA25-4947-9DDD-EA966116B313}"/>
              </a:ext>
            </a:extLst>
          </p:cNvPr>
          <p:cNvSpPr>
            <a:spLocks noGrp="1"/>
          </p:cNvSpPr>
          <p:nvPr>
            <p:ph type="title"/>
          </p:nvPr>
        </p:nvSpPr>
        <p:spPr/>
        <p:txBody>
          <a:bodyPr/>
          <a:lstStyle/>
          <a:p>
            <a:r>
              <a:rPr lang="en-US" dirty="0"/>
              <a:t>END </a:t>
            </a:r>
          </a:p>
        </p:txBody>
      </p:sp>
      <p:sp>
        <p:nvSpPr>
          <p:cNvPr id="3" name="Content Placeholder 2">
            <a:extLst>
              <a:ext uri="{FF2B5EF4-FFF2-40B4-BE49-F238E27FC236}">
                <a16:creationId xmlns:a16="http://schemas.microsoft.com/office/drawing/2014/main" id="{B897F068-4694-428E-B1D3-425D4D004512}"/>
              </a:ext>
            </a:extLst>
          </p:cNvPr>
          <p:cNvSpPr>
            <a:spLocks noGrp="1"/>
          </p:cNvSpPr>
          <p:nvPr>
            <p:ph idx="1"/>
          </p:nvPr>
        </p:nvSpPr>
        <p:spPr/>
        <p:txBody>
          <a:bodyPr/>
          <a:lstStyle/>
          <a:p>
            <a:r>
              <a:rPr lang="en-US" dirty="0"/>
              <a:t>.</a:t>
            </a:r>
          </a:p>
        </p:txBody>
      </p:sp>
      <p:sp>
        <p:nvSpPr>
          <p:cNvPr id="4" name="Isosceles Triangle 3">
            <a:extLst>
              <a:ext uri="{FF2B5EF4-FFF2-40B4-BE49-F238E27FC236}">
                <a16:creationId xmlns:a16="http://schemas.microsoft.com/office/drawing/2014/main" id="{20D587A8-F040-44D5-969D-97C51AD2781B}"/>
              </a:ext>
            </a:extLst>
          </p:cNvPr>
          <p:cNvSpPr/>
          <p:nvPr/>
        </p:nvSpPr>
        <p:spPr>
          <a:xfrm>
            <a:off x="0" y="-266700"/>
            <a:ext cx="12052300" cy="71247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r>
              <a:rPr lang="en-US" sz="2800" dirty="0"/>
              <a:t>THE   END </a:t>
            </a:r>
          </a:p>
        </p:txBody>
      </p:sp>
    </p:spTree>
    <p:extLst>
      <p:ext uri="{BB962C8B-B14F-4D97-AF65-F5344CB8AC3E}">
        <p14:creationId xmlns:p14="http://schemas.microsoft.com/office/powerpoint/2010/main" val="984744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FE63CA6B-368B-4531-8507-54330043B3E8}"/>
              </a:ext>
            </a:extLst>
          </p:cNvPr>
          <p:cNvSpPr>
            <a:spLocks noGrp="1" noChangeArrowheads="1"/>
          </p:cNvSpPr>
          <p:nvPr>
            <p:ph type="title"/>
          </p:nvPr>
        </p:nvSpPr>
        <p:spPr>
          <a:xfrm>
            <a:off x="2506664" y="457200"/>
            <a:ext cx="7704137" cy="1524000"/>
          </a:xfrm>
        </p:spPr>
        <p:txBody>
          <a:bodyPr/>
          <a:lstStyle/>
          <a:p>
            <a:pPr eaLnBrk="1" hangingPunct="1"/>
            <a:r>
              <a:rPr lang="en-US" altLang="en-US" b="1">
                <a:ln>
                  <a:noFill/>
                </a:ln>
              </a:rPr>
              <a:t>Questions:</a:t>
            </a:r>
            <a:endParaRPr lang="en-US" altLang="en-US">
              <a:ln>
                <a:noFill/>
              </a:ln>
            </a:endParaRPr>
          </a:p>
        </p:txBody>
      </p:sp>
      <p:sp>
        <p:nvSpPr>
          <p:cNvPr id="3" name="Content Placeholder 2">
            <a:extLst>
              <a:ext uri="{FF2B5EF4-FFF2-40B4-BE49-F238E27FC236}">
                <a16:creationId xmlns:a16="http://schemas.microsoft.com/office/drawing/2014/main" id="{F44A2CE0-492E-4A48-AF91-18D5D6294158}"/>
              </a:ext>
            </a:extLst>
          </p:cNvPr>
          <p:cNvSpPr>
            <a:spLocks noGrp="1"/>
          </p:cNvSpPr>
          <p:nvPr>
            <p:ph idx="1"/>
          </p:nvPr>
        </p:nvSpPr>
        <p:spPr>
          <a:xfrm>
            <a:off x="2057400" y="1981200"/>
            <a:ext cx="8610600" cy="4648200"/>
          </a:xfrm>
        </p:spPr>
        <p:txBody>
          <a:bodyPr rtlCol="0">
            <a:normAutofit fontScale="47500" lnSpcReduction="20000"/>
          </a:bodyPr>
          <a:lstStyle/>
          <a:p>
            <a:pPr marL="0" indent="0">
              <a:spcAft>
                <a:spcPts val="0"/>
              </a:spcAft>
              <a:buClr>
                <a:schemeClr val="tx1">
                  <a:lumMod val="85000"/>
                  <a:lumOff val="15000"/>
                </a:schemeClr>
              </a:buClr>
              <a:buNone/>
              <a:defRPr/>
            </a:pPr>
            <a:endParaRPr lang="en-US" altLang="en-US" b="1" dirty="0"/>
          </a:p>
          <a:p>
            <a:pPr marL="0" indent="0">
              <a:spcAft>
                <a:spcPts val="0"/>
              </a:spcAft>
              <a:buClr>
                <a:schemeClr val="tx1">
                  <a:lumMod val="85000"/>
                  <a:lumOff val="15000"/>
                </a:schemeClr>
              </a:buClr>
              <a:buNone/>
              <a:defRPr/>
            </a:pPr>
            <a:r>
              <a:rPr lang="en-US" altLang="en-US" sz="5800" b="1" u="sng" dirty="0"/>
              <a:t>Wrong Question</a:t>
            </a:r>
            <a:r>
              <a:rPr lang="en-US" altLang="en-US" sz="5800" dirty="0"/>
              <a:t>: “Is the Sabbath Saturday or Sunday?” 		     	          		      “One day versus another day?” </a:t>
            </a:r>
          </a:p>
          <a:p>
            <a:pPr marL="0" indent="0">
              <a:spcAft>
                <a:spcPts val="0"/>
              </a:spcAft>
              <a:buClr>
                <a:schemeClr val="tx1">
                  <a:lumMod val="85000"/>
                  <a:lumOff val="15000"/>
                </a:schemeClr>
              </a:buClr>
              <a:buNone/>
              <a:defRPr/>
            </a:pPr>
            <a:endParaRPr lang="en-US" altLang="en-US" sz="5800" dirty="0"/>
          </a:p>
          <a:p>
            <a:pPr marL="0" indent="0">
              <a:spcAft>
                <a:spcPts val="0"/>
              </a:spcAft>
              <a:buClr>
                <a:schemeClr val="tx1">
                  <a:lumMod val="85000"/>
                  <a:lumOff val="15000"/>
                </a:schemeClr>
              </a:buClr>
              <a:buNone/>
              <a:defRPr/>
            </a:pPr>
            <a:r>
              <a:rPr lang="en-US" altLang="en-US" sz="5800" dirty="0"/>
              <a:t> </a:t>
            </a:r>
          </a:p>
          <a:p>
            <a:pPr marL="0" indent="0">
              <a:spcAft>
                <a:spcPts val="0"/>
              </a:spcAft>
              <a:buClr>
                <a:schemeClr val="tx1">
                  <a:lumMod val="85000"/>
                  <a:lumOff val="15000"/>
                </a:schemeClr>
              </a:buClr>
              <a:buNone/>
              <a:defRPr/>
            </a:pPr>
            <a:r>
              <a:rPr lang="en-US" altLang="en-US" sz="5800" b="1" u="sng" dirty="0"/>
              <a:t>Correct Question</a:t>
            </a:r>
            <a:r>
              <a:rPr lang="en-US" altLang="en-US" sz="5800" dirty="0"/>
              <a:t>: “Is the Sabbath a day or is it a 									  Person- Jesus Christ Himself?”  </a:t>
            </a:r>
          </a:p>
          <a:p>
            <a:pPr marL="0" indent="0">
              <a:spcAft>
                <a:spcPts val="0"/>
              </a:spcAft>
              <a:buClr>
                <a:schemeClr val="tx1">
                  <a:lumMod val="85000"/>
                  <a:lumOff val="15000"/>
                </a:schemeClr>
              </a:buClr>
              <a:buNone/>
              <a:defRPr/>
            </a:pPr>
            <a:r>
              <a:rPr lang="en-US" altLang="en-US" sz="5800" dirty="0"/>
              <a:t> </a:t>
            </a:r>
          </a:p>
          <a:p>
            <a:pPr marL="0" indent="0">
              <a:spcAft>
                <a:spcPts val="0"/>
              </a:spcAft>
              <a:buClr>
                <a:schemeClr val="tx1">
                  <a:lumMod val="85000"/>
                  <a:lumOff val="15000"/>
                </a:schemeClr>
              </a:buClr>
              <a:buNone/>
              <a:defRPr/>
            </a:pPr>
            <a:r>
              <a:rPr lang="en-US" altLang="en-US" sz="5800" dirty="0"/>
              <a:t> </a:t>
            </a:r>
          </a:p>
          <a:p>
            <a:pPr marL="0" indent="0">
              <a:spcAft>
                <a:spcPts val="0"/>
              </a:spcAft>
              <a:buClr>
                <a:schemeClr val="tx1">
                  <a:lumMod val="85000"/>
                  <a:lumOff val="15000"/>
                </a:schemeClr>
              </a:buClr>
              <a:buNone/>
              <a:defRPr/>
            </a:pPr>
            <a:r>
              <a:rPr lang="en-US" altLang="en-US" sz="5800" dirty="0"/>
              <a:t> </a:t>
            </a:r>
          </a:p>
          <a:p>
            <a:pPr marL="182880" indent="-182880">
              <a:spcAft>
                <a:spcPts val="0"/>
              </a:spcAft>
              <a:buClr>
                <a:schemeClr val="tx1">
                  <a:lumMod val="85000"/>
                  <a:lumOff val="15000"/>
                </a:schemeClr>
              </a:buClr>
              <a:defRPr/>
            </a:pPr>
            <a:endParaRPr lang="en-US" dirty="0"/>
          </a:p>
        </p:txBody>
      </p:sp>
    </p:spTree>
    <p:extLst>
      <p:ext uri="{BB962C8B-B14F-4D97-AF65-F5344CB8AC3E}">
        <p14:creationId xmlns:p14="http://schemas.microsoft.com/office/powerpoint/2010/main" val="1502721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8D6A4-005E-41D9-9269-E657A893F0A8}"/>
              </a:ext>
            </a:extLst>
          </p:cNvPr>
          <p:cNvSpPr>
            <a:spLocks noGrp="1"/>
          </p:cNvSpPr>
          <p:nvPr>
            <p:ph type="title"/>
          </p:nvPr>
        </p:nvSpPr>
        <p:spPr/>
        <p:txBody>
          <a:bodyPr/>
          <a:lstStyle/>
          <a:p>
            <a:r>
              <a:rPr lang="en-US" dirty="0"/>
              <a:t>Jesus is Our Righteousness </a:t>
            </a:r>
          </a:p>
        </p:txBody>
      </p:sp>
      <p:sp>
        <p:nvSpPr>
          <p:cNvPr id="3" name="Content Placeholder 2">
            <a:extLst>
              <a:ext uri="{FF2B5EF4-FFF2-40B4-BE49-F238E27FC236}">
                <a16:creationId xmlns:a16="http://schemas.microsoft.com/office/drawing/2014/main" id="{A02499B0-1941-4C43-9EC3-B618CF9508BA}"/>
              </a:ext>
            </a:extLst>
          </p:cNvPr>
          <p:cNvSpPr>
            <a:spLocks noGrp="1"/>
          </p:cNvSpPr>
          <p:nvPr>
            <p:ph idx="1"/>
          </p:nvPr>
        </p:nvSpPr>
        <p:spPr/>
        <p:txBody>
          <a:bodyPr/>
          <a:lstStyle/>
          <a:p>
            <a:r>
              <a:rPr lang="en-US" dirty="0"/>
              <a:t>Jesus is our justification, our redemption, our sanctification (Gal 2:15, 16; </a:t>
            </a:r>
            <a:r>
              <a:rPr lang="en-US" dirty="0" err="1"/>
              <a:t>Eph</a:t>
            </a:r>
            <a:r>
              <a:rPr lang="en-US" dirty="0"/>
              <a:t> 2:14,15; 2Cor 5:17-21). </a:t>
            </a:r>
          </a:p>
          <a:p>
            <a:pPr marL="0" indent="0">
              <a:buNone/>
            </a:pPr>
            <a:endParaRPr lang="en-US" dirty="0"/>
          </a:p>
          <a:p>
            <a:endParaRPr lang="en-US" dirty="0"/>
          </a:p>
          <a:p>
            <a:r>
              <a:rPr lang="en-US" dirty="0"/>
              <a:t>The means by which we are saved is the objective righteousness of Jesus, separate from what Jesus is accomplishing in us </a:t>
            </a:r>
          </a:p>
        </p:txBody>
      </p:sp>
    </p:spTree>
    <p:extLst>
      <p:ext uri="{BB962C8B-B14F-4D97-AF65-F5344CB8AC3E}">
        <p14:creationId xmlns:p14="http://schemas.microsoft.com/office/powerpoint/2010/main" val="13807625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E6395-8472-43BF-9640-99DAEC04E08A}"/>
              </a:ext>
            </a:extLst>
          </p:cNvPr>
          <p:cNvSpPr>
            <a:spLocks noGrp="1"/>
          </p:cNvSpPr>
          <p:nvPr>
            <p:ph type="title"/>
          </p:nvPr>
        </p:nvSpPr>
        <p:spPr/>
        <p:txBody>
          <a:bodyPr/>
          <a:lstStyle/>
          <a:p>
            <a:r>
              <a:rPr lang="en-US" dirty="0"/>
              <a:t>Jesus is Our Righteousness </a:t>
            </a:r>
          </a:p>
        </p:txBody>
      </p:sp>
      <p:sp>
        <p:nvSpPr>
          <p:cNvPr id="3" name="Content Placeholder 2">
            <a:extLst>
              <a:ext uri="{FF2B5EF4-FFF2-40B4-BE49-F238E27FC236}">
                <a16:creationId xmlns:a16="http://schemas.microsoft.com/office/drawing/2014/main" id="{4F1FAA93-C084-4B2D-BF4B-8B4AEFE94437}"/>
              </a:ext>
            </a:extLst>
          </p:cNvPr>
          <p:cNvSpPr>
            <a:spLocks noGrp="1"/>
          </p:cNvSpPr>
          <p:nvPr>
            <p:ph idx="1"/>
          </p:nvPr>
        </p:nvSpPr>
        <p:spPr/>
        <p:txBody>
          <a:bodyPr/>
          <a:lstStyle/>
          <a:p>
            <a:r>
              <a:rPr lang="en-US" sz="2800" dirty="0"/>
              <a:t>Gal. 2:16: Nevertheless knowing that a man is not justified by the works of the Law but through the faith of Christ Jesus, even we have believed in Christ Jesus, that we may be </a:t>
            </a:r>
            <a:r>
              <a:rPr lang="en-US" sz="2800" b="1" u="sng" dirty="0"/>
              <a:t>justified by faith of Christ</a:t>
            </a:r>
            <a:r>
              <a:rPr lang="en-US" sz="2800" dirty="0"/>
              <a:t>, and </a:t>
            </a:r>
            <a:r>
              <a:rPr lang="en-US" sz="2800" b="1" u="sng" dirty="0"/>
              <a:t>not by the works of the Law</a:t>
            </a:r>
            <a:r>
              <a:rPr lang="en-US" sz="2800" dirty="0"/>
              <a:t>; since by the works of the Law shall no flesh be justified. </a:t>
            </a:r>
          </a:p>
          <a:p>
            <a:endParaRPr lang="en-US" dirty="0"/>
          </a:p>
        </p:txBody>
      </p:sp>
    </p:spTree>
    <p:extLst>
      <p:ext uri="{BB962C8B-B14F-4D97-AF65-F5344CB8AC3E}">
        <p14:creationId xmlns:p14="http://schemas.microsoft.com/office/powerpoint/2010/main" val="42475103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43A5C-98C6-41FB-856B-5CD78B4AC56C}"/>
              </a:ext>
            </a:extLst>
          </p:cNvPr>
          <p:cNvSpPr>
            <a:spLocks noGrp="1"/>
          </p:cNvSpPr>
          <p:nvPr>
            <p:ph type="title"/>
          </p:nvPr>
        </p:nvSpPr>
        <p:spPr/>
        <p:txBody>
          <a:bodyPr/>
          <a:lstStyle/>
          <a:p>
            <a:r>
              <a:rPr lang="en-US" dirty="0"/>
              <a:t>Jesus is Our Righteousness </a:t>
            </a:r>
          </a:p>
        </p:txBody>
      </p:sp>
      <p:sp>
        <p:nvSpPr>
          <p:cNvPr id="3" name="Content Placeholder 2">
            <a:extLst>
              <a:ext uri="{FF2B5EF4-FFF2-40B4-BE49-F238E27FC236}">
                <a16:creationId xmlns:a16="http://schemas.microsoft.com/office/drawing/2014/main" id="{95445A36-F03B-4A0B-BB6D-5CBDC18DF013}"/>
              </a:ext>
            </a:extLst>
          </p:cNvPr>
          <p:cNvSpPr>
            <a:spLocks noGrp="1"/>
          </p:cNvSpPr>
          <p:nvPr>
            <p:ph idx="1"/>
          </p:nvPr>
        </p:nvSpPr>
        <p:spPr/>
        <p:txBody>
          <a:bodyPr>
            <a:normAutofit/>
          </a:bodyPr>
          <a:lstStyle/>
          <a:p>
            <a:pPr marL="300037" indent="-300037">
              <a:spcBef>
                <a:spcPts val="600"/>
              </a:spcBef>
              <a:defRPr sz="1800"/>
            </a:pPr>
            <a:r>
              <a:rPr lang="en-US" sz="2800" dirty="0"/>
              <a:t>But God demonstrates his love towards us, in that </a:t>
            </a:r>
            <a:r>
              <a:rPr lang="en-US" sz="2800" u="sng" dirty="0"/>
              <a:t>while we were sinners</a:t>
            </a:r>
            <a:r>
              <a:rPr lang="en-US" sz="2800" dirty="0"/>
              <a:t>, Christ died for us. For if while </a:t>
            </a:r>
            <a:r>
              <a:rPr lang="en-US" sz="2800" u="sng" dirty="0"/>
              <a:t>we were enemies</a:t>
            </a:r>
            <a:r>
              <a:rPr lang="en-US" sz="2800" dirty="0"/>
              <a:t> </a:t>
            </a:r>
            <a:r>
              <a:rPr lang="en-US" sz="2800" u="sng" dirty="0"/>
              <a:t>we were reconciled</a:t>
            </a:r>
            <a:r>
              <a:rPr lang="en-US" sz="2800" dirty="0"/>
              <a:t> to God through the death of his son, much more, having been reconciled, we shall be saved by his life (Rom 5: 8,10)</a:t>
            </a:r>
          </a:p>
          <a:p>
            <a:pPr lvl="0">
              <a:defRPr sz="1800"/>
            </a:pPr>
            <a:endParaRPr lang="en-US" sz="2800" dirty="0"/>
          </a:p>
          <a:p>
            <a:pPr marL="300037" indent="-300037">
              <a:spcBef>
                <a:spcPts val="600"/>
              </a:spcBef>
              <a:defRPr sz="1800"/>
            </a:pPr>
            <a:r>
              <a:rPr lang="en-US" sz="2800" dirty="0"/>
              <a:t>God was </a:t>
            </a:r>
            <a:r>
              <a:rPr lang="en-US" sz="2800" u="sng" dirty="0"/>
              <a:t>in Christ</a:t>
            </a:r>
            <a:r>
              <a:rPr lang="en-US" sz="2800" dirty="0"/>
              <a:t> reconciling </a:t>
            </a:r>
            <a:r>
              <a:rPr lang="en-US" sz="2800" u="sng" dirty="0"/>
              <a:t>the world</a:t>
            </a:r>
            <a:r>
              <a:rPr lang="en-US" sz="2800" dirty="0"/>
              <a:t> to himself  (2 Cor 5:19)</a:t>
            </a:r>
          </a:p>
        </p:txBody>
      </p:sp>
    </p:spTree>
    <p:extLst>
      <p:ext uri="{BB962C8B-B14F-4D97-AF65-F5344CB8AC3E}">
        <p14:creationId xmlns:p14="http://schemas.microsoft.com/office/powerpoint/2010/main" val="3988068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Jesus: Our Representative and Substitute </a:t>
            </a:r>
            <a:endParaRPr lang="en-US" dirty="0"/>
          </a:p>
        </p:txBody>
      </p:sp>
      <p:sp>
        <p:nvSpPr>
          <p:cNvPr id="3" name="Content Placeholder 2"/>
          <p:cNvSpPr>
            <a:spLocks noGrp="1"/>
          </p:cNvSpPr>
          <p:nvPr>
            <p:ph idx="1"/>
          </p:nvPr>
        </p:nvSpPr>
        <p:spPr>
          <a:xfrm>
            <a:off x="1887416" y="2262554"/>
            <a:ext cx="8780585" cy="4595446"/>
          </a:xfrm>
        </p:spPr>
        <p:txBody>
          <a:bodyPr>
            <a:normAutofit/>
          </a:bodyPr>
          <a:lstStyle/>
          <a:p>
            <a:pPr>
              <a:buFont typeface="Wingdings" panose="05000000000000000000" pitchFamily="2" charset="2"/>
              <a:buChar char="Ø"/>
            </a:pPr>
            <a:r>
              <a:rPr lang="en-US" altLang="en-US" dirty="0"/>
              <a:t>When Jesus lived right we all lived right in him (Rom 5:15-18) </a:t>
            </a:r>
          </a:p>
          <a:p>
            <a:pPr>
              <a:buFont typeface="Wingdings" panose="05000000000000000000" pitchFamily="2" charset="2"/>
              <a:buChar char="Ø"/>
            </a:pPr>
            <a:endParaRPr lang="en-US" altLang="en-US" dirty="0"/>
          </a:p>
          <a:p>
            <a:pPr>
              <a:buFont typeface="Wingdings" panose="05000000000000000000" pitchFamily="2" charset="2"/>
              <a:buChar char="Ø"/>
            </a:pPr>
            <a:r>
              <a:rPr lang="en-US" altLang="en-US" dirty="0"/>
              <a:t>When He died we all died in him  (2Cor 5:14;Gal 2:20; Rom 6:1-8) </a:t>
            </a:r>
          </a:p>
          <a:p>
            <a:pPr marL="0" indent="0">
              <a:buNone/>
            </a:pPr>
            <a:endParaRPr lang="en-US" altLang="en-US" dirty="0"/>
          </a:p>
          <a:p>
            <a:pPr>
              <a:lnSpc>
                <a:spcPct val="80000"/>
              </a:lnSpc>
              <a:buFont typeface="Wingdings" panose="05000000000000000000" pitchFamily="2" charset="2"/>
              <a:buChar char="Ø"/>
            </a:pPr>
            <a:r>
              <a:rPr lang="en-US" altLang="en-US" dirty="0"/>
              <a:t>When He was resurrected, we all were raised in him (Col 3:1-3; 2:12) </a:t>
            </a:r>
          </a:p>
          <a:p>
            <a:pPr>
              <a:lnSpc>
                <a:spcPct val="80000"/>
              </a:lnSpc>
              <a:buFont typeface="Wingdings" panose="05000000000000000000" pitchFamily="2" charset="2"/>
              <a:buChar char="Ø"/>
            </a:pPr>
            <a:endParaRPr lang="en-US" altLang="en-US" dirty="0"/>
          </a:p>
          <a:p>
            <a:pPr>
              <a:buFont typeface="Wingdings" panose="05000000000000000000" pitchFamily="2" charset="2"/>
              <a:buChar char="Ø"/>
            </a:pPr>
            <a:r>
              <a:rPr lang="en-US" altLang="en-US" dirty="0"/>
              <a:t>As He now lives in heaven we all live in heaven -legally (</a:t>
            </a:r>
            <a:r>
              <a:rPr lang="en-US" altLang="en-US" dirty="0" err="1"/>
              <a:t>Eph</a:t>
            </a:r>
            <a:r>
              <a:rPr lang="en-US" altLang="en-US" dirty="0"/>
              <a:t> 2:6; Phil 3:20; </a:t>
            </a:r>
            <a:r>
              <a:rPr lang="en-US" altLang="en-US" dirty="0" err="1"/>
              <a:t>Eph</a:t>
            </a:r>
            <a:r>
              <a:rPr lang="en-US" altLang="en-US" dirty="0"/>
              <a:t> 1:1-14)</a:t>
            </a:r>
          </a:p>
          <a:p>
            <a:endParaRPr lang="en-US" dirty="0"/>
          </a:p>
        </p:txBody>
      </p:sp>
    </p:spTree>
    <p:extLst>
      <p:ext uri="{BB962C8B-B14F-4D97-AF65-F5344CB8AC3E}">
        <p14:creationId xmlns:p14="http://schemas.microsoft.com/office/powerpoint/2010/main" val="30700849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1CDC9-EFEF-44B3-95E6-69DE356E2122}"/>
              </a:ext>
            </a:extLst>
          </p:cNvPr>
          <p:cNvSpPr>
            <a:spLocks noGrp="1"/>
          </p:cNvSpPr>
          <p:nvPr>
            <p:ph type="title"/>
          </p:nvPr>
        </p:nvSpPr>
        <p:spPr/>
        <p:txBody>
          <a:bodyPr/>
          <a:lstStyle/>
          <a:p>
            <a:r>
              <a:rPr lang="en-US" dirty="0"/>
              <a:t>.</a:t>
            </a:r>
          </a:p>
        </p:txBody>
      </p:sp>
      <p:sp>
        <p:nvSpPr>
          <p:cNvPr id="3" name="Content Placeholder 2">
            <a:extLst>
              <a:ext uri="{FF2B5EF4-FFF2-40B4-BE49-F238E27FC236}">
                <a16:creationId xmlns:a16="http://schemas.microsoft.com/office/drawing/2014/main" id="{AC0B9D87-D1C5-4B18-B9C3-39920007F77A}"/>
              </a:ext>
            </a:extLst>
          </p:cNvPr>
          <p:cNvSpPr>
            <a:spLocks noGrp="1"/>
          </p:cNvSpPr>
          <p:nvPr>
            <p:ph idx="1"/>
          </p:nvPr>
        </p:nvSpPr>
        <p:spPr/>
        <p:txBody>
          <a:bodyPr/>
          <a:lstStyle/>
          <a:p>
            <a:pPr algn="ctr">
              <a:buFont typeface="Wingdings" panose="05000000000000000000" pitchFamily="2" charset="2"/>
              <a:buChar char="v"/>
            </a:pPr>
            <a:r>
              <a:rPr lang="en-US" sz="2800" dirty="0"/>
              <a:t>In Jesus, God came to be with mankind, and in Jesus, mankind has gone to be with God forever</a:t>
            </a:r>
          </a:p>
          <a:p>
            <a:endParaRPr lang="en-US" dirty="0"/>
          </a:p>
        </p:txBody>
      </p:sp>
    </p:spTree>
    <p:extLst>
      <p:ext uri="{BB962C8B-B14F-4D97-AF65-F5344CB8AC3E}">
        <p14:creationId xmlns:p14="http://schemas.microsoft.com/office/powerpoint/2010/main" val="22057148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 name="Shape 239"/>
          <p:cNvSpPr>
            <a:spLocks noGrp="1"/>
          </p:cNvSpPr>
          <p:nvPr>
            <p:ph type="title"/>
          </p:nvPr>
        </p:nvSpPr>
        <p:spPr>
          <a:xfrm>
            <a:off x="1981200" y="274638"/>
            <a:ext cx="8229600" cy="1143001"/>
          </a:xfrm>
          <a:prstGeom prst="rect">
            <a:avLst/>
          </a:prstGeom>
          <a:extLst>
            <a:ext uri="{C572A759-6A51-4108-AA02-DFA0A04FC94B}">
              <ma14:wrappingTextBoxFlag xmlns="" xmlns:ma14="http://schemas.microsoft.com/office/mac/drawingml/2011/main" val="1"/>
            </a:ext>
          </a:extLst>
        </p:spPr>
        <p:txBody>
          <a:bodyPr vert="horz" lIns="0" tIns="0" rIns="0" bIns="0" rtlCol="0" anchor="ctr">
            <a:normAutofit/>
          </a:bodyPr>
          <a:lstStyle/>
          <a:p>
            <a:pPr lvl="0">
              <a:defRPr sz="1800"/>
            </a:pPr>
            <a:r>
              <a:rPr sz="4400"/>
              <a:t>                                       </a:t>
            </a:r>
            <a:r>
              <a:rPr lang="en-US" sz="4400"/>
              <a:t>                       </a:t>
            </a:r>
            <a:r>
              <a:rPr sz="2800"/>
              <a:t>heaven</a:t>
            </a:r>
            <a:r>
              <a:rPr sz="4400"/>
              <a:t> </a:t>
            </a:r>
            <a:endParaRPr sz="4400" dirty="0"/>
          </a:p>
        </p:txBody>
      </p:sp>
      <p:sp>
        <p:nvSpPr>
          <p:cNvPr id="240" name="Shape 240"/>
          <p:cNvSpPr>
            <a:spLocks noGrp="1"/>
          </p:cNvSpPr>
          <p:nvPr>
            <p:ph type="body" idx="1"/>
          </p:nvPr>
        </p:nvSpPr>
        <p:spPr>
          <a:xfrm>
            <a:off x="1981200" y="1600201"/>
            <a:ext cx="8229600" cy="4525963"/>
          </a:xfrm>
          <a:prstGeom prst="rect">
            <a:avLst/>
          </a:prstGeom>
          <a:extLst>
            <a:ext uri="{C572A759-6A51-4108-AA02-DFA0A04FC94B}">
              <ma14:wrappingTextBoxFlag xmlns="" xmlns:ma14="http://schemas.microsoft.com/office/mac/drawingml/2011/main" val="1"/>
            </a:ext>
          </a:extLst>
        </p:spPr>
        <p:txBody>
          <a:bodyPr vert="horz" lIns="0" tIns="0" rIns="0" bIns="0" rtlCol="0" anchor="ctr">
            <a:normAutofit/>
          </a:bodyPr>
          <a:lstStyle/>
          <a:p>
            <a:pPr marL="228600" lvl="2" indent="685800">
              <a:buSzTx/>
              <a:buNone/>
              <a:defRPr sz="1800"/>
            </a:pPr>
            <a:r>
              <a:rPr lang="en-US" sz="3200" dirty="0"/>
              <a:t>                                    </a:t>
            </a:r>
            <a:r>
              <a:rPr sz="3200" dirty="0"/>
              <a:t>Jesus</a:t>
            </a:r>
            <a:r>
              <a:rPr sz="2800" dirty="0"/>
              <a:t>  </a:t>
            </a:r>
            <a:r>
              <a:rPr sz="2400" dirty="0"/>
              <a:t>        </a:t>
            </a:r>
          </a:p>
          <a:p>
            <a:pPr lvl="0">
              <a:buSzTx/>
              <a:buNone/>
              <a:defRPr sz="1800"/>
            </a:pPr>
            <a:r>
              <a:rPr sz="3200" dirty="0"/>
              <a:t>                                                                                                        	                                    </a:t>
            </a:r>
            <a:r>
              <a:rPr lang="en-US" sz="3200" dirty="0"/>
              <a:t>                                                 </a:t>
            </a:r>
            <a:r>
              <a:rPr sz="3200" dirty="0"/>
              <a:t> </a:t>
            </a:r>
            <a:endParaRPr lang="en-US" sz="3200" dirty="0"/>
          </a:p>
          <a:p>
            <a:pPr lvl="0">
              <a:buSzTx/>
              <a:buNone/>
              <a:defRPr sz="1800"/>
            </a:pPr>
            <a:endParaRPr lang="en-US" sz="3200" dirty="0"/>
          </a:p>
          <a:p>
            <a:pPr lvl="0">
              <a:buSzTx/>
              <a:buNone/>
              <a:defRPr sz="1800"/>
            </a:pPr>
            <a:endParaRPr lang="en-US" sz="3200" dirty="0"/>
          </a:p>
          <a:p>
            <a:pPr lvl="0">
              <a:buSzTx/>
              <a:buNone/>
              <a:defRPr sz="1800"/>
            </a:pPr>
            <a:endParaRPr lang="en-US" sz="3200" dirty="0"/>
          </a:p>
        </p:txBody>
      </p:sp>
      <p:sp>
        <p:nvSpPr>
          <p:cNvPr id="241" name="Shape 241"/>
          <p:cNvSpPr/>
          <p:nvPr/>
        </p:nvSpPr>
        <p:spPr>
          <a:xfrm>
            <a:off x="1752600" y="5791200"/>
            <a:ext cx="914400" cy="9144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BBE0E3"/>
          </a:solidFill>
          <a:ln>
            <a:solidFill/>
            <a:round/>
          </a:ln>
        </p:spPr>
        <p:txBody>
          <a:bodyPr lIns="0" tIns="0" rIns="0" bIns="0" anchor="ctr"/>
          <a:lstStyle/>
          <a:p>
            <a:pPr lvl="0"/>
            <a:r>
              <a:rPr lang="en-US" dirty="0"/>
              <a:t>     YOU</a:t>
            </a:r>
            <a:endParaRPr dirty="0"/>
          </a:p>
        </p:txBody>
      </p:sp>
      <p:sp>
        <p:nvSpPr>
          <p:cNvPr id="242" name="Shape 242"/>
          <p:cNvSpPr/>
          <p:nvPr/>
        </p:nvSpPr>
        <p:spPr>
          <a:xfrm>
            <a:off x="7086600" y="1219200"/>
            <a:ext cx="2209800" cy="21336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BBE0E3"/>
          </a:solidFill>
          <a:ln>
            <a:solidFill/>
            <a:round/>
          </a:ln>
        </p:spPr>
        <p:txBody>
          <a:bodyPr lIns="0" tIns="0" rIns="0" bIns="0" anchor="ctr"/>
          <a:lstStyle/>
          <a:p>
            <a:pPr lvl="0"/>
            <a:endParaRPr/>
          </a:p>
        </p:txBody>
      </p:sp>
      <p:sp>
        <p:nvSpPr>
          <p:cNvPr id="243" name="Shape 243"/>
          <p:cNvSpPr/>
          <p:nvPr/>
        </p:nvSpPr>
        <p:spPr>
          <a:xfrm>
            <a:off x="8077200" y="2133600"/>
            <a:ext cx="914400" cy="9144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FF00FF"/>
          </a:solidFill>
          <a:ln>
            <a:solidFill/>
            <a:round/>
          </a:ln>
        </p:spPr>
        <p:txBody>
          <a:bodyPr lIns="0" tIns="0" rIns="0" bIns="0" anchor="ctr"/>
          <a:lstStyle/>
          <a:p>
            <a:pPr lvl="0"/>
            <a:r>
              <a:rPr lang="en-US" dirty="0"/>
              <a:t>    GOD </a:t>
            </a:r>
            <a:endParaRPr dirty="0"/>
          </a:p>
        </p:txBody>
      </p:sp>
      <p:sp>
        <p:nvSpPr>
          <p:cNvPr id="244" name="Shape 244"/>
          <p:cNvSpPr/>
          <p:nvPr/>
        </p:nvSpPr>
        <p:spPr>
          <a:xfrm>
            <a:off x="7239000" y="1676400"/>
            <a:ext cx="914400" cy="9144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FFFF00"/>
          </a:solidFill>
          <a:ln>
            <a:solidFill>
              <a:srgbClr val="FFFF00"/>
            </a:solidFill>
            <a:round/>
          </a:ln>
        </p:spPr>
        <p:txBody>
          <a:bodyPr lIns="0" tIns="0" rIns="0" bIns="0" anchor="ctr"/>
          <a:lstStyle/>
          <a:p>
            <a:pPr lvl="0"/>
            <a:endParaRPr/>
          </a:p>
        </p:txBody>
      </p:sp>
      <p:sp>
        <p:nvSpPr>
          <p:cNvPr id="245" name="Shape 245"/>
          <p:cNvSpPr/>
          <p:nvPr/>
        </p:nvSpPr>
        <p:spPr>
          <a:xfrm flipV="1">
            <a:off x="1981200" y="1905000"/>
            <a:ext cx="5562600" cy="3962400"/>
          </a:xfrm>
          <a:prstGeom prst="line">
            <a:avLst/>
          </a:prstGeom>
          <a:ln>
            <a:solidFill/>
            <a:round/>
            <a:tailEnd type="triangle"/>
          </a:ln>
        </p:spPr>
        <p:txBody>
          <a:bodyPr lIns="0" tIns="0" rIns="0" bIns="0"/>
          <a:lstStyle/>
          <a:p>
            <a:pPr>
              <a:defRPr sz="1200">
                <a:latin typeface="+mj-lt"/>
                <a:ea typeface="+mj-ea"/>
                <a:cs typeface="+mj-cs"/>
                <a:sym typeface="Helvetica"/>
              </a:defRPr>
            </a:pPr>
            <a:endParaRPr sz="1200"/>
          </a:p>
        </p:txBody>
      </p:sp>
      <p:sp>
        <p:nvSpPr>
          <p:cNvPr id="246" name="Shape 246"/>
          <p:cNvSpPr/>
          <p:nvPr/>
        </p:nvSpPr>
        <p:spPr>
          <a:xfrm flipV="1">
            <a:off x="2590799" y="2362200"/>
            <a:ext cx="5257802" cy="4114800"/>
          </a:xfrm>
          <a:prstGeom prst="line">
            <a:avLst/>
          </a:prstGeom>
          <a:ln>
            <a:solidFill/>
            <a:round/>
            <a:tailEnd type="triangle"/>
          </a:ln>
        </p:spPr>
        <p:txBody>
          <a:bodyPr lIns="0" tIns="0" rIns="0" bIns="0"/>
          <a:lstStyle/>
          <a:p>
            <a:pPr>
              <a:defRPr sz="1200">
                <a:latin typeface="+mj-lt"/>
                <a:ea typeface="+mj-ea"/>
                <a:cs typeface="+mj-cs"/>
                <a:sym typeface="Helvetica"/>
              </a:defRPr>
            </a:pPr>
            <a:endParaRPr sz="1200"/>
          </a:p>
        </p:txBody>
      </p:sp>
      <p:sp>
        <p:nvSpPr>
          <p:cNvPr id="248" name="Shape 248"/>
          <p:cNvSpPr/>
          <p:nvPr/>
        </p:nvSpPr>
        <p:spPr>
          <a:xfrm>
            <a:off x="6705600" y="2362200"/>
            <a:ext cx="533401" cy="0"/>
          </a:xfrm>
          <a:prstGeom prst="line">
            <a:avLst/>
          </a:prstGeom>
          <a:ln>
            <a:solidFill/>
            <a:round/>
            <a:tailEnd type="triangle"/>
          </a:ln>
        </p:spPr>
        <p:txBody>
          <a:bodyPr lIns="0" tIns="0" rIns="0" bIns="0"/>
          <a:lstStyle/>
          <a:p>
            <a:pPr>
              <a:defRPr sz="1200">
                <a:latin typeface="+mj-lt"/>
                <a:ea typeface="+mj-ea"/>
                <a:cs typeface="+mj-cs"/>
                <a:sym typeface="Helvetica"/>
              </a:defRPr>
            </a:pPr>
            <a:endParaRPr sz="1200" dirty="0"/>
          </a:p>
        </p:txBody>
      </p:sp>
      <p:sp>
        <p:nvSpPr>
          <p:cNvPr id="249" name="Shape 249"/>
          <p:cNvSpPr/>
          <p:nvPr/>
        </p:nvSpPr>
        <p:spPr>
          <a:xfrm>
            <a:off x="7467600" y="1828800"/>
            <a:ext cx="457200" cy="6096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BBE0E3"/>
          </a:solidFill>
          <a:ln>
            <a:solidFill/>
            <a:round/>
          </a:ln>
        </p:spPr>
        <p:txBody>
          <a:bodyPr lIns="0" tIns="0" rIns="0" bIns="0" anchor="ctr"/>
          <a:lstStyle/>
          <a:p>
            <a:pPr lvl="0"/>
            <a:r>
              <a:rPr lang="en-US" dirty="0"/>
              <a:t>YOU</a:t>
            </a:r>
            <a:endParaRPr dirty="0"/>
          </a:p>
        </p:txBody>
      </p:sp>
      <p:sp>
        <p:nvSpPr>
          <p:cNvPr id="250" name="Shape 250"/>
          <p:cNvSpPr/>
          <p:nvPr/>
        </p:nvSpPr>
        <p:spPr>
          <a:xfrm flipH="1">
            <a:off x="9067800" y="1066799"/>
            <a:ext cx="381001" cy="457202"/>
          </a:xfrm>
          <a:prstGeom prst="line">
            <a:avLst/>
          </a:prstGeom>
          <a:ln>
            <a:solidFill/>
            <a:round/>
            <a:tailEnd type="triangle"/>
          </a:ln>
        </p:spPr>
        <p:txBody>
          <a:bodyPr lIns="0" tIns="0" rIns="0" bIns="0"/>
          <a:lstStyle/>
          <a:p>
            <a:pPr>
              <a:defRPr sz="1200">
                <a:latin typeface="+mj-lt"/>
                <a:ea typeface="+mj-ea"/>
                <a:cs typeface="+mj-cs"/>
                <a:sym typeface="Helvetica"/>
              </a:defRPr>
            </a:pPr>
            <a:endParaRPr sz="1200"/>
          </a:p>
        </p:txBody>
      </p:sp>
    </p:spTree>
    <p:extLst>
      <p:ext uri="{BB962C8B-B14F-4D97-AF65-F5344CB8AC3E}">
        <p14:creationId xmlns:p14="http://schemas.microsoft.com/office/powerpoint/2010/main" val="2228143281"/>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1C3D32-86B7-4D1E-B8FD-6A994E5D3DDF}"/>
              </a:ext>
            </a:extLst>
          </p:cNvPr>
          <p:cNvSpPr>
            <a:spLocks noGrp="1"/>
          </p:cNvSpPr>
          <p:nvPr>
            <p:ph type="title"/>
          </p:nvPr>
        </p:nvSpPr>
        <p:spPr/>
        <p:txBody>
          <a:bodyPr/>
          <a:lstStyle/>
          <a:p>
            <a:r>
              <a:rPr lang="en-US" dirty="0"/>
              <a:t>We are Justified in Jesus </a:t>
            </a:r>
          </a:p>
        </p:txBody>
      </p:sp>
      <p:sp>
        <p:nvSpPr>
          <p:cNvPr id="3" name="Content Placeholder 2">
            <a:extLst>
              <a:ext uri="{FF2B5EF4-FFF2-40B4-BE49-F238E27FC236}">
                <a16:creationId xmlns:a16="http://schemas.microsoft.com/office/drawing/2014/main" id="{2E1E13E8-9912-45B3-AFCB-8D5C7CBA1978}"/>
              </a:ext>
            </a:extLst>
          </p:cNvPr>
          <p:cNvSpPr>
            <a:spLocks noGrp="1"/>
          </p:cNvSpPr>
          <p:nvPr>
            <p:ph idx="1"/>
          </p:nvPr>
        </p:nvSpPr>
        <p:spPr>
          <a:xfrm>
            <a:off x="1484310" y="1969477"/>
            <a:ext cx="10018713" cy="3821724"/>
          </a:xfrm>
        </p:spPr>
        <p:txBody>
          <a:bodyPr/>
          <a:lstStyle/>
          <a:p>
            <a:r>
              <a:rPr lang="en-US" dirty="0"/>
              <a:t>To be justified is to be reckoned as righteous, sanctified, saved and sealed for heaven. It signifies that one is totally accepted by God.   </a:t>
            </a:r>
          </a:p>
          <a:p>
            <a:r>
              <a:rPr lang="en-US" dirty="0"/>
              <a:t>See Rom 3:21-28;  5:1; 8:1-4; </a:t>
            </a:r>
            <a:r>
              <a:rPr lang="en-US" dirty="0" err="1"/>
              <a:t>Eph</a:t>
            </a:r>
            <a:r>
              <a:rPr lang="en-US" dirty="0"/>
              <a:t> 2:6-8; 1Cor 1: 30, 31</a:t>
            </a:r>
          </a:p>
        </p:txBody>
      </p:sp>
    </p:spTree>
    <p:extLst>
      <p:ext uri="{BB962C8B-B14F-4D97-AF65-F5344CB8AC3E}">
        <p14:creationId xmlns:p14="http://schemas.microsoft.com/office/powerpoint/2010/main" val="42366899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Shape 143"/>
          <p:cNvSpPr>
            <a:spLocks noGrp="1"/>
          </p:cNvSpPr>
          <p:nvPr>
            <p:ph type="sldNum" sz="quarter" idx="2"/>
          </p:nvPr>
        </p:nvSpPr>
        <p:spPr>
          <a:prstGeom prst="rect">
            <a:avLst/>
          </a:prstGeom>
          <a:extLst>
            <a:ext uri="{C572A759-6A51-4108-AA02-DFA0A04FC94B}">
              <ma14:wrappingTextBoxFlag xmlns="" xmlns:ma14="http://schemas.microsoft.com/office/mac/drawingml/2011/main" val="1"/>
            </a:ext>
          </a:extLst>
        </p:spPr>
        <p:txBody>
          <a:bodyPr/>
          <a:lstStyle/>
          <a:p>
            <a:pPr lvl="0">
              <a:defRPr sz="1800"/>
            </a:pPr>
            <a:fld id="{86CB4B4D-7CA3-9044-876B-883B54F8677D}" type="slidenum">
              <a:rPr sz="1400"/>
              <a:t>19</a:t>
            </a:fld>
            <a:endParaRPr sz="1400"/>
          </a:p>
        </p:txBody>
      </p:sp>
      <p:sp>
        <p:nvSpPr>
          <p:cNvPr id="144" name="Shape 144"/>
          <p:cNvSpPr>
            <a:spLocks noGrp="1"/>
          </p:cNvSpPr>
          <p:nvPr>
            <p:ph type="title"/>
          </p:nvPr>
        </p:nvSpPr>
        <p:spPr>
          <a:xfrm>
            <a:off x="2565400" y="431801"/>
            <a:ext cx="7416800" cy="3492499"/>
          </a:xfrm>
          <a:prstGeom prst="rect">
            <a:avLst/>
          </a:prstGeom>
        </p:spPr>
        <p:txBody>
          <a:bodyPr/>
          <a:lstStyle/>
          <a:p>
            <a:pPr lvl="0"/>
            <a:r>
              <a:rPr lang="en-US" dirty="0"/>
              <a:t>    </a:t>
            </a:r>
            <a:r>
              <a:rPr lang="en-US" sz="800" dirty="0"/>
              <a:t>                       .</a:t>
            </a:r>
            <a:r>
              <a:rPr lang="en-US" dirty="0"/>
              <a:t>                         </a:t>
            </a:r>
            <a:endParaRPr dirty="0"/>
          </a:p>
        </p:txBody>
      </p:sp>
      <p:grpSp>
        <p:nvGrpSpPr>
          <p:cNvPr id="150" name="Group 150"/>
          <p:cNvGrpSpPr/>
          <p:nvPr/>
        </p:nvGrpSpPr>
        <p:grpSpPr>
          <a:xfrm>
            <a:off x="6007099" y="2964706"/>
            <a:ext cx="914401" cy="914401"/>
            <a:chOff x="0" y="0"/>
            <a:chExt cx="914400" cy="914400"/>
          </a:xfrm>
        </p:grpSpPr>
        <p:sp>
          <p:nvSpPr>
            <p:cNvPr id="146" name="Shape 146"/>
            <p:cNvSpPr/>
            <p:nvPr/>
          </p:nvSpPr>
          <p:spPr>
            <a:xfrm>
              <a:off x="-1" y="-1"/>
              <a:ext cx="914401" cy="9144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close/>
                </a:path>
              </a:pathLst>
            </a:custGeom>
            <a:solidFill>
              <a:srgbClr val="FF0000"/>
            </a:solidFill>
            <a:ln w="9525" cap="flat">
              <a:solidFill>
                <a:srgbClr val="000000"/>
              </a:solidFill>
              <a:prstDash val="solid"/>
              <a:round/>
            </a:ln>
            <a:effectLst/>
          </p:spPr>
          <p:txBody>
            <a:bodyPr wrap="square" lIns="0" tIns="0" rIns="0" bIns="0" numCol="1" anchor="ctr">
              <a:noAutofit/>
            </a:bodyPr>
            <a:lstStyle/>
            <a:p>
              <a:pPr lvl="0"/>
              <a:endParaRPr/>
            </a:p>
          </p:txBody>
        </p:sp>
        <p:sp>
          <p:nvSpPr>
            <p:cNvPr id="147" name="Shape 147"/>
            <p:cNvSpPr/>
            <p:nvPr/>
          </p:nvSpPr>
          <p:spPr>
            <a:xfrm>
              <a:off x="263100" y="272837"/>
              <a:ext cx="95253" cy="95253"/>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close/>
                </a:path>
              </a:pathLst>
            </a:custGeom>
            <a:solidFill>
              <a:srgbClr val="CC0000"/>
            </a:solidFill>
            <a:ln w="12700" cap="flat">
              <a:noFill/>
              <a:miter lim="400000"/>
            </a:ln>
            <a:effectLst/>
          </p:spPr>
          <p:txBody>
            <a:bodyPr wrap="square" lIns="0" tIns="0" rIns="0" bIns="0" numCol="1" anchor="ctr">
              <a:noAutofit/>
            </a:bodyPr>
            <a:lstStyle/>
            <a:p>
              <a:pPr lvl="0"/>
              <a:endParaRPr/>
            </a:p>
          </p:txBody>
        </p:sp>
        <p:sp>
          <p:nvSpPr>
            <p:cNvPr id="148" name="Shape 148"/>
            <p:cNvSpPr/>
            <p:nvPr/>
          </p:nvSpPr>
          <p:spPr>
            <a:xfrm>
              <a:off x="556047" y="272837"/>
              <a:ext cx="95252" cy="95253"/>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close/>
                </a:path>
              </a:pathLst>
            </a:custGeom>
            <a:solidFill>
              <a:srgbClr val="CC0000"/>
            </a:solidFill>
            <a:ln w="12700" cap="flat">
              <a:noFill/>
              <a:miter lim="400000"/>
            </a:ln>
            <a:effectLst/>
          </p:spPr>
          <p:txBody>
            <a:bodyPr wrap="square" lIns="0" tIns="0" rIns="0" bIns="0" numCol="1" anchor="ctr">
              <a:noAutofit/>
            </a:bodyPr>
            <a:lstStyle/>
            <a:p>
              <a:pPr lvl="0"/>
              <a:endParaRPr/>
            </a:p>
          </p:txBody>
        </p:sp>
        <p:sp>
          <p:nvSpPr>
            <p:cNvPr id="149" name="Shape 149"/>
            <p:cNvSpPr/>
            <p:nvPr/>
          </p:nvSpPr>
          <p:spPr>
            <a:xfrm>
              <a:off x="209972" y="272837"/>
              <a:ext cx="494456" cy="468839"/>
            </a:xfrm>
            <a:custGeom>
              <a:avLst/>
              <a:gdLst/>
              <a:ahLst/>
              <a:cxnLst>
                <a:cxn ang="0">
                  <a:pos x="wd2" y="hd2"/>
                </a:cxn>
                <a:cxn ang="5400000">
                  <a:pos x="wd2" y="hd2"/>
                </a:cxn>
                <a:cxn ang="10800000">
                  <a:pos x="wd2" y="hd2"/>
                </a:cxn>
                <a:cxn ang="16200000">
                  <a:pos x="wd2" y="hd2"/>
                </a:cxn>
              </a:cxnLst>
              <a:rect l="0" t="0" r="r" b="b"/>
              <a:pathLst>
                <a:path w="21600" h="20368" extrusionOk="0">
                  <a:moveTo>
                    <a:pt x="4401" y="0"/>
                  </a:moveTo>
                  <a:cubicBezTo>
                    <a:pt x="3252" y="0"/>
                    <a:pt x="2321" y="926"/>
                    <a:pt x="2321" y="2069"/>
                  </a:cubicBezTo>
                  <a:cubicBezTo>
                    <a:pt x="2321" y="3212"/>
                    <a:pt x="3252" y="4138"/>
                    <a:pt x="4401" y="4138"/>
                  </a:cubicBezTo>
                  <a:cubicBezTo>
                    <a:pt x="5550" y="4138"/>
                    <a:pt x="6482" y="3212"/>
                    <a:pt x="6482" y="2069"/>
                  </a:cubicBezTo>
                  <a:cubicBezTo>
                    <a:pt x="6482" y="926"/>
                    <a:pt x="5550" y="0"/>
                    <a:pt x="4401" y="0"/>
                  </a:cubicBezTo>
                  <a:close/>
                  <a:moveTo>
                    <a:pt x="17199" y="0"/>
                  </a:moveTo>
                  <a:cubicBezTo>
                    <a:pt x="16050" y="0"/>
                    <a:pt x="15118" y="926"/>
                    <a:pt x="15118" y="2069"/>
                  </a:cubicBezTo>
                  <a:cubicBezTo>
                    <a:pt x="15118" y="3212"/>
                    <a:pt x="16050" y="4138"/>
                    <a:pt x="17199" y="4138"/>
                  </a:cubicBezTo>
                  <a:cubicBezTo>
                    <a:pt x="18348" y="4138"/>
                    <a:pt x="19279" y="3212"/>
                    <a:pt x="19279" y="2069"/>
                  </a:cubicBezTo>
                  <a:cubicBezTo>
                    <a:pt x="19279" y="926"/>
                    <a:pt x="18348" y="0"/>
                    <a:pt x="17199" y="0"/>
                  </a:cubicBezTo>
                  <a:close/>
                  <a:moveTo>
                    <a:pt x="0" y="16671"/>
                  </a:moveTo>
                  <a:cubicBezTo>
                    <a:pt x="7199" y="21600"/>
                    <a:pt x="14401" y="21600"/>
                    <a:pt x="21600" y="16671"/>
                  </a:cubicBezTo>
                </a:path>
              </a:pathLst>
            </a:custGeom>
            <a:noFill/>
            <a:ln w="9525" cap="flat">
              <a:solidFill>
                <a:srgbClr val="000000"/>
              </a:solidFill>
              <a:prstDash val="solid"/>
              <a:round/>
            </a:ln>
            <a:effectLst/>
          </p:spPr>
          <p:txBody>
            <a:bodyPr wrap="square" lIns="0" tIns="0" rIns="0" bIns="0" numCol="1" anchor="ctr">
              <a:noAutofit/>
            </a:bodyPr>
            <a:lstStyle/>
            <a:p>
              <a:pPr lvl="0"/>
              <a:endParaRPr/>
            </a:p>
          </p:txBody>
        </p:sp>
      </p:grpSp>
      <p:grpSp>
        <p:nvGrpSpPr>
          <p:cNvPr id="153" name="Group 153"/>
          <p:cNvGrpSpPr/>
          <p:nvPr/>
        </p:nvGrpSpPr>
        <p:grpSpPr>
          <a:xfrm>
            <a:off x="5854699" y="3872015"/>
            <a:ext cx="1219202" cy="1887225"/>
            <a:chOff x="-1" y="0"/>
            <a:chExt cx="1219201" cy="1752600"/>
          </a:xfrm>
        </p:grpSpPr>
        <p:sp>
          <p:nvSpPr>
            <p:cNvPr id="151" name="Shape 151"/>
            <p:cNvSpPr/>
            <p:nvPr/>
          </p:nvSpPr>
          <p:spPr>
            <a:xfrm>
              <a:off x="-1" y="0"/>
              <a:ext cx="1219201" cy="1752600"/>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4835"/>
                    <a:pt x="21600" y="10800"/>
                  </a:cubicBezTo>
                  <a:cubicBezTo>
                    <a:pt x="21600" y="16764"/>
                    <a:pt x="16765" y="21600"/>
                    <a:pt x="10800" y="21600"/>
                  </a:cubicBezTo>
                  <a:cubicBezTo>
                    <a:pt x="4835" y="21600"/>
                    <a:pt x="0" y="16764"/>
                    <a:pt x="0" y="10800"/>
                  </a:cubicBezTo>
                  <a:cubicBezTo>
                    <a:pt x="0" y="5573"/>
                    <a:pt x="3742" y="1097"/>
                    <a:pt x="8886" y="170"/>
                  </a:cubicBezTo>
                </a:path>
              </a:pathLst>
            </a:custGeom>
            <a:noFill/>
            <a:ln w="9525" cap="flat">
              <a:solidFill>
                <a:srgbClr val="FF0000"/>
              </a:solidFill>
              <a:prstDash val="solid"/>
              <a:round/>
            </a:ln>
            <a:effectLst/>
          </p:spPr>
          <p:txBody>
            <a:bodyPr wrap="square" lIns="0" tIns="0" rIns="0" bIns="0" numCol="1" anchor="ctr">
              <a:noAutofit/>
            </a:bodyPr>
            <a:lstStyle/>
            <a:p>
              <a:pPr lvl="0" algn="ctr">
                <a:defRPr sz="2000">
                  <a:latin typeface="Times New Roman Bold"/>
                  <a:ea typeface="Times New Roman Bold"/>
                  <a:cs typeface="Times New Roman Bold"/>
                  <a:sym typeface="Times New Roman Bold"/>
                </a:defRPr>
              </a:pPr>
              <a:endParaRPr sz="2000"/>
            </a:p>
          </p:txBody>
        </p:sp>
        <p:sp>
          <p:nvSpPr>
            <p:cNvPr id="152" name="Shape 152"/>
            <p:cNvSpPr/>
            <p:nvPr/>
          </p:nvSpPr>
          <p:spPr>
            <a:xfrm>
              <a:off x="256940" y="537746"/>
              <a:ext cx="705320" cy="677108"/>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0" tIns="0" rIns="0" bIns="0" numCol="1" anchor="ctr">
              <a:spAutoFit/>
            </a:bodyPr>
            <a:lstStyle/>
            <a:p>
              <a:pPr lvl="0" algn="ctr"/>
              <a:r>
                <a:rPr sz="2400">
                  <a:latin typeface="Times New Roman Bold"/>
                  <a:ea typeface="Times New Roman Bold"/>
                  <a:cs typeface="Times New Roman Bold"/>
                  <a:sym typeface="Times New Roman Bold"/>
                </a:rPr>
                <a:t>Jesus</a:t>
              </a:r>
            </a:p>
            <a:p>
              <a:pPr lvl="0" algn="ctr"/>
              <a:r>
                <a:rPr sz="2000">
                  <a:latin typeface="Times New Roman Bold"/>
                  <a:ea typeface="Times New Roman Bold"/>
                  <a:cs typeface="Times New Roman Bold"/>
                  <a:sym typeface="Times New Roman Bold"/>
                </a:rPr>
                <a:t>100 %</a:t>
              </a:r>
            </a:p>
          </p:txBody>
        </p:sp>
      </p:grpSp>
      <p:grpSp>
        <p:nvGrpSpPr>
          <p:cNvPr id="158" name="Group 158"/>
          <p:cNvGrpSpPr/>
          <p:nvPr/>
        </p:nvGrpSpPr>
        <p:grpSpPr>
          <a:xfrm>
            <a:off x="9414397" y="2830828"/>
            <a:ext cx="914401" cy="1226101"/>
            <a:chOff x="0" y="0"/>
            <a:chExt cx="914400" cy="914400"/>
          </a:xfrm>
        </p:grpSpPr>
        <p:sp>
          <p:nvSpPr>
            <p:cNvPr id="154" name="Shape 154"/>
            <p:cNvSpPr/>
            <p:nvPr/>
          </p:nvSpPr>
          <p:spPr>
            <a:xfrm>
              <a:off x="-1" y="-1"/>
              <a:ext cx="914401" cy="9144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close/>
                </a:path>
              </a:pathLst>
            </a:custGeom>
            <a:solidFill>
              <a:srgbClr val="FF0000"/>
            </a:solidFill>
            <a:ln w="9525" cap="flat">
              <a:solidFill>
                <a:srgbClr val="000000"/>
              </a:solidFill>
              <a:prstDash val="solid"/>
              <a:round/>
            </a:ln>
            <a:effectLst/>
          </p:spPr>
          <p:txBody>
            <a:bodyPr wrap="square" lIns="0" tIns="0" rIns="0" bIns="0" numCol="1" anchor="ctr">
              <a:noAutofit/>
            </a:bodyPr>
            <a:lstStyle/>
            <a:p>
              <a:pPr lvl="0"/>
              <a:endParaRPr/>
            </a:p>
          </p:txBody>
        </p:sp>
        <p:sp>
          <p:nvSpPr>
            <p:cNvPr id="155" name="Shape 155"/>
            <p:cNvSpPr/>
            <p:nvPr/>
          </p:nvSpPr>
          <p:spPr>
            <a:xfrm>
              <a:off x="263100" y="272837"/>
              <a:ext cx="95253" cy="95253"/>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close/>
                </a:path>
              </a:pathLst>
            </a:custGeom>
            <a:solidFill>
              <a:srgbClr val="CC0000"/>
            </a:solidFill>
            <a:ln w="12700" cap="flat">
              <a:noFill/>
              <a:miter lim="400000"/>
            </a:ln>
            <a:effectLst/>
          </p:spPr>
          <p:txBody>
            <a:bodyPr wrap="square" lIns="0" tIns="0" rIns="0" bIns="0" numCol="1" anchor="ctr">
              <a:noAutofit/>
            </a:bodyPr>
            <a:lstStyle/>
            <a:p>
              <a:pPr lvl="0"/>
              <a:endParaRPr/>
            </a:p>
          </p:txBody>
        </p:sp>
        <p:sp>
          <p:nvSpPr>
            <p:cNvPr id="156" name="Shape 156"/>
            <p:cNvSpPr/>
            <p:nvPr/>
          </p:nvSpPr>
          <p:spPr>
            <a:xfrm>
              <a:off x="556047" y="272837"/>
              <a:ext cx="95252" cy="95253"/>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close/>
                </a:path>
              </a:pathLst>
            </a:custGeom>
            <a:solidFill>
              <a:srgbClr val="CC0000"/>
            </a:solidFill>
            <a:ln w="12700" cap="flat">
              <a:noFill/>
              <a:miter lim="400000"/>
            </a:ln>
            <a:effectLst/>
          </p:spPr>
          <p:txBody>
            <a:bodyPr wrap="square" lIns="0" tIns="0" rIns="0" bIns="0" numCol="1" anchor="ctr">
              <a:noAutofit/>
            </a:bodyPr>
            <a:lstStyle/>
            <a:p>
              <a:pPr lvl="0"/>
              <a:endParaRPr/>
            </a:p>
          </p:txBody>
        </p:sp>
        <p:sp>
          <p:nvSpPr>
            <p:cNvPr id="157" name="Shape 157"/>
            <p:cNvSpPr/>
            <p:nvPr/>
          </p:nvSpPr>
          <p:spPr>
            <a:xfrm>
              <a:off x="209972" y="272837"/>
              <a:ext cx="494456" cy="468839"/>
            </a:xfrm>
            <a:custGeom>
              <a:avLst/>
              <a:gdLst/>
              <a:ahLst/>
              <a:cxnLst>
                <a:cxn ang="0">
                  <a:pos x="wd2" y="hd2"/>
                </a:cxn>
                <a:cxn ang="5400000">
                  <a:pos x="wd2" y="hd2"/>
                </a:cxn>
                <a:cxn ang="10800000">
                  <a:pos x="wd2" y="hd2"/>
                </a:cxn>
                <a:cxn ang="16200000">
                  <a:pos x="wd2" y="hd2"/>
                </a:cxn>
              </a:cxnLst>
              <a:rect l="0" t="0" r="r" b="b"/>
              <a:pathLst>
                <a:path w="21600" h="20368" extrusionOk="0">
                  <a:moveTo>
                    <a:pt x="4401" y="0"/>
                  </a:moveTo>
                  <a:cubicBezTo>
                    <a:pt x="3252" y="0"/>
                    <a:pt x="2321" y="926"/>
                    <a:pt x="2321" y="2069"/>
                  </a:cubicBezTo>
                  <a:cubicBezTo>
                    <a:pt x="2321" y="3212"/>
                    <a:pt x="3252" y="4138"/>
                    <a:pt x="4401" y="4138"/>
                  </a:cubicBezTo>
                  <a:cubicBezTo>
                    <a:pt x="5550" y="4138"/>
                    <a:pt x="6482" y="3212"/>
                    <a:pt x="6482" y="2069"/>
                  </a:cubicBezTo>
                  <a:cubicBezTo>
                    <a:pt x="6482" y="926"/>
                    <a:pt x="5550" y="0"/>
                    <a:pt x="4401" y="0"/>
                  </a:cubicBezTo>
                  <a:close/>
                  <a:moveTo>
                    <a:pt x="17199" y="0"/>
                  </a:moveTo>
                  <a:cubicBezTo>
                    <a:pt x="16050" y="0"/>
                    <a:pt x="15118" y="926"/>
                    <a:pt x="15118" y="2069"/>
                  </a:cubicBezTo>
                  <a:cubicBezTo>
                    <a:pt x="15118" y="3212"/>
                    <a:pt x="16050" y="4138"/>
                    <a:pt x="17199" y="4138"/>
                  </a:cubicBezTo>
                  <a:cubicBezTo>
                    <a:pt x="18348" y="4138"/>
                    <a:pt x="19279" y="3212"/>
                    <a:pt x="19279" y="2069"/>
                  </a:cubicBezTo>
                  <a:cubicBezTo>
                    <a:pt x="19279" y="926"/>
                    <a:pt x="18348" y="0"/>
                    <a:pt x="17199" y="0"/>
                  </a:cubicBezTo>
                  <a:close/>
                  <a:moveTo>
                    <a:pt x="0" y="16671"/>
                  </a:moveTo>
                  <a:cubicBezTo>
                    <a:pt x="7199" y="21600"/>
                    <a:pt x="14401" y="21600"/>
                    <a:pt x="21600" y="16671"/>
                  </a:cubicBezTo>
                </a:path>
              </a:pathLst>
            </a:custGeom>
            <a:noFill/>
            <a:ln w="9525" cap="flat">
              <a:solidFill>
                <a:srgbClr val="000000"/>
              </a:solidFill>
              <a:prstDash val="solid"/>
              <a:round/>
            </a:ln>
            <a:effectLst/>
          </p:spPr>
          <p:txBody>
            <a:bodyPr wrap="square" lIns="0" tIns="0" rIns="0" bIns="0" numCol="1" anchor="ctr">
              <a:noAutofit/>
            </a:bodyPr>
            <a:lstStyle/>
            <a:p>
              <a:pPr lvl="0"/>
              <a:endParaRPr/>
            </a:p>
          </p:txBody>
        </p:sp>
      </p:grpSp>
      <p:grpSp>
        <p:nvGrpSpPr>
          <p:cNvPr id="161" name="Group 161"/>
          <p:cNvGrpSpPr/>
          <p:nvPr/>
        </p:nvGrpSpPr>
        <p:grpSpPr>
          <a:xfrm>
            <a:off x="9272468" y="4045369"/>
            <a:ext cx="1219202" cy="1752601"/>
            <a:chOff x="-1" y="0"/>
            <a:chExt cx="1219201" cy="1752600"/>
          </a:xfrm>
        </p:grpSpPr>
        <p:sp>
          <p:nvSpPr>
            <p:cNvPr id="159" name="Shape 159"/>
            <p:cNvSpPr/>
            <p:nvPr/>
          </p:nvSpPr>
          <p:spPr>
            <a:xfrm>
              <a:off x="-1" y="0"/>
              <a:ext cx="1219201" cy="1752600"/>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4835"/>
                    <a:pt x="21600" y="10800"/>
                  </a:cubicBezTo>
                  <a:cubicBezTo>
                    <a:pt x="21600" y="16764"/>
                    <a:pt x="16765" y="21600"/>
                    <a:pt x="10800" y="21600"/>
                  </a:cubicBezTo>
                  <a:cubicBezTo>
                    <a:pt x="4835" y="21600"/>
                    <a:pt x="0" y="16764"/>
                    <a:pt x="0" y="10800"/>
                  </a:cubicBezTo>
                  <a:cubicBezTo>
                    <a:pt x="0" y="5573"/>
                    <a:pt x="3742" y="1097"/>
                    <a:pt x="8886" y="170"/>
                  </a:cubicBezTo>
                </a:path>
              </a:pathLst>
            </a:custGeom>
            <a:noFill/>
            <a:ln w="9525" cap="flat">
              <a:solidFill>
                <a:srgbClr val="FF0000"/>
              </a:solidFill>
              <a:prstDash val="solid"/>
              <a:round/>
            </a:ln>
            <a:effectLst/>
          </p:spPr>
          <p:txBody>
            <a:bodyPr wrap="square" lIns="0" tIns="0" rIns="0" bIns="0" numCol="1" anchor="ctr">
              <a:noAutofit/>
            </a:bodyPr>
            <a:lstStyle/>
            <a:p>
              <a:pPr lvl="0" algn="ctr">
                <a:defRPr sz="2000">
                  <a:latin typeface="Times New Roman Bold"/>
                  <a:ea typeface="Times New Roman Bold"/>
                  <a:cs typeface="Times New Roman Bold"/>
                  <a:sym typeface="Times New Roman Bold"/>
                </a:defRPr>
              </a:pPr>
              <a:endParaRPr sz="2000"/>
            </a:p>
          </p:txBody>
        </p:sp>
        <p:sp>
          <p:nvSpPr>
            <p:cNvPr id="160" name="Shape 160"/>
            <p:cNvSpPr/>
            <p:nvPr/>
          </p:nvSpPr>
          <p:spPr>
            <a:xfrm>
              <a:off x="289000" y="537746"/>
              <a:ext cx="641200" cy="677108"/>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0" tIns="0" rIns="0" bIns="0" numCol="1" anchor="ctr">
              <a:spAutoFit/>
            </a:bodyPr>
            <a:lstStyle/>
            <a:p>
              <a:pPr lvl="0" algn="ctr"/>
              <a:r>
                <a:rPr lang="en-US" sz="2400" dirty="0">
                  <a:latin typeface="Times New Roman Bold"/>
                  <a:ea typeface="Times New Roman Bold"/>
                  <a:cs typeface="Times New Roman Bold"/>
                  <a:sym typeface="Times New Roman Bold"/>
                </a:rPr>
                <a:t>God</a:t>
              </a:r>
              <a:endParaRPr sz="2400" dirty="0">
                <a:latin typeface="Times New Roman Bold"/>
                <a:ea typeface="Times New Roman Bold"/>
                <a:cs typeface="Times New Roman Bold"/>
                <a:sym typeface="Times New Roman Bold"/>
              </a:endParaRPr>
            </a:p>
            <a:p>
              <a:pPr lvl="0" algn="ctr"/>
              <a:r>
                <a:rPr sz="2000" dirty="0">
                  <a:latin typeface="Times New Roman Bold"/>
                  <a:ea typeface="Times New Roman Bold"/>
                  <a:cs typeface="Times New Roman Bold"/>
                  <a:sym typeface="Times New Roman Bold"/>
                </a:rPr>
                <a:t>100%</a:t>
              </a:r>
            </a:p>
          </p:txBody>
        </p:sp>
      </p:grpSp>
      <p:sp>
        <p:nvSpPr>
          <p:cNvPr id="165" name="Shape 165"/>
          <p:cNvSpPr/>
          <p:nvPr/>
        </p:nvSpPr>
        <p:spPr>
          <a:xfrm flipV="1">
            <a:off x="2565400" y="5836700"/>
            <a:ext cx="7727459" cy="49755"/>
          </a:xfrm>
          <a:prstGeom prst="line">
            <a:avLst/>
          </a:prstGeom>
          <a:ln>
            <a:solidFill/>
            <a:round/>
            <a:tailEnd type="triangle"/>
          </a:ln>
        </p:spPr>
        <p:txBody>
          <a:bodyPr lIns="0" tIns="0" rIns="0" bIns="0"/>
          <a:lstStyle/>
          <a:p>
            <a:pPr>
              <a:defRPr sz="1200">
                <a:latin typeface="+mj-lt"/>
                <a:ea typeface="+mj-ea"/>
                <a:cs typeface="+mj-cs"/>
                <a:sym typeface="Helvetica"/>
              </a:defRPr>
            </a:pPr>
            <a:endParaRPr sz="1200"/>
          </a:p>
        </p:txBody>
      </p:sp>
      <p:sp>
        <p:nvSpPr>
          <p:cNvPr id="166" name="Shape 166"/>
          <p:cNvSpPr/>
          <p:nvPr/>
        </p:nvSpPr>
        <p:spPr>
          <a:xfrm>
            <a:off x="2038904" y="4297995"/>
            <a:ext cx="1212296" cy="1543813"/>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close/>
              </a:path>
            </a:pathLst>
          </a:custGeom>
          <a:solidFill>
            <a:srgbClr val="BBE0E3"/>
          </a:solidFill>
          <a:ln w="25400">
            <a:solidFill>
              <a:srgbClr val="89A4A7"/>
            </a:solidFill>
            <a:round/>
          </a:ln>
        </p:spPr>
        <p:txBody>
          <a:bodyPr lIns="0" tIns="0" rIns="0" bIns="0" anchor="ctr"/>
          <a:lstStyle/>
          <a:p>
            <a:pPr lvl="0" algn="ctr">
              <a:defRPr>
                <a:solidFill>
                  <a:srgbClr val="FFFFFF"/>
                </a:solidFill>
              </a:defRPr>
            </a:pPr>
            <a:r>
              <a:rPr lang="en-US" dirty="0">
                <a:solidFill>
                  <a:srgbClr val="FF0000"/>
                </a:solidFill>
              </a:rPr>
              <a:t>YOU</a:t>
            </a:r>
          </a:p>
          <a:p>
            <a:pPr lvl="0" algn="ctr">
              <a:defRPr>
                <a:solidFill>
                  <a:srgbClr val="FFFFFF"/>
                </a:solidFill>
              </a:defRPr>
            </a:pPr>
            <a:r>
              <a:rPr lang="en-US" dirty="0">
                <a:solidFill>
                  <a:srgbClr val="FF0000"/>
                </a:solidFill>
              </a:rPr>
              <a:t>0 %</a:t>
            </a:r>
            <a:endParaRPr dirty="0">
              <a:solidFill>
                <a:srgbClr val="FF0000"/>
              </a:solidFill>
            </a:endParaRPr>
          </a:p>
        </p:txBody>
      </p:sp>
      <p:sp>
        <p:nvSpPr>
          <p:cNvPr id="25" name="Shape 166"/>
          <p:cNvSpPr/>
          <p:nvPr/>
        </p:nvSpPr>
        <p:spPr>
          <a:xfrm>
            <a:off x="2188619" y="3683002"/>
            <a:ext cx="990044" cy="78775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close/>
              </a:path>
            </a:pathLst>
          </a:custGeom>
          <a:solidFill>
            <a:srgbClr val="BBE0E3"/>
          </a:solidFill>
          <a:ln w="25400">
            <a:solidFill>
              <a:srgbClr val="89A4A7"/>
            </a:solidFill>
            <a:round/>
          </a:ln>
        </p:spPr>
        <p:txBody>
          <a:bodyPr lIns="0" tIns="0" rIns="0" bIns="0" anchor="ctr"/>
          <a:lstStyle/>
          <a:p>
            <a:pPr lvl="0" algn="ctr">
              <a:defRPr>
                <a:solidFill>
                  <a:srgbClr val="FFFFFF"/>
                </a:solidFill>
              </a:defRPr>
            </a:pPr>
            <a:endParaRPr lang="en-US" dirty="0">
              <a:solidFill>
                <a:srgbClr val="FF0000"/>
              </a:solidFill>
            </a:endParaRPr>
          </a:p>
          <a:p>
            <a:pPr lvl="0" algn="ctr">
              <a:defRPr>
                <a:solidFill>
                  <a:srgbClr val="FFFFFF"/>
                </a:solidFill>
              </a:defRPr>
            </a:pPr>
            <a:endParaRPr dirty="0">
              <a:solidFill>
                <a:srgbClr val="FF0000"/>
              </a:solidFill>
            </a:endParaRPr>
          </a:p>
        </p:txBody>
      </p:sp>
      <p:sp>
        <p:nvSpPr>
          <p:cNvPr id="4" name="Text Placeholder 3"/>
          <p:cNvSpPr>
            <a:spLocks noGrp="1"/>
          </p:cNvSpPr>
          <p:nvPr>
            <p:ph type="body" idx="1"/>
          </p:nvPr>
        </p:nvSpPr>
        <p:spPr/>
        <p:txBody>
          <a:bodyPr/>
          <a:lstStyle/>
          <a:p>
            <a:r>
              <a:rPr lang="en-US" dirty="0"/>
              <a:t>.</a:t>
            </a:r>
          </a:p>
        </p:txBody>
      </p:sp>
      <p:sp>
        <p:nvSpPr>
          <p:cNvPr id="2" name="Arrow: Up-Down 1">
            <a:extLst>
              <a:ext uri="{FF2B5EF4-FFF2-40B4-BE49-F238E27FC236}">
                <a16:creationId xmlns:a16="http://schemas.microsoft.com/office/drawing/2014/main" id="{618C3DA9-B93C-4001-B2A2-4B9DF0C1CA7D}"/>
              </a:ext>
            </a:extLst>
          </p:cNvPr>
          <p:cNvSpPr/>
          <p:nvPr/>
        </p:nvSpPr>
        <p:spPr>
          <a:xfrm>
            <a:off x="3871009" y="1603514"/>
            <a:ext cx="233582" cy="5254486"/>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Shape 164">
            <a:extLst>
              <a:ext uri="{FF2B5EF4-FFF2-40B4-BE49-F238E27FC236}">
                <a16:creationId xmlns:a16="http://schemas.microsoft.com/office/drawing/2014/main" id="{95C46AE5-A4B0-4BDA-9F48-93F4AD6D3A69}"/>
              </a:ext>
            </a:extLst>
          </p:cNvPr>
          <p:cNvSpPr/>
          <p:nvPr/>
        </p:nvSpPr>
        <p:spPr>
          <a:xfrm flipH="1">
            <a:off x="6563147" y="2830828"/>
            <a:ext cx="3167314" cy="133877"/>
          </a:xfrm>
          <a:prstGeom prst="line">
            <a:avLst/>
          </a:prstGeom>
          <a:ln>
            <a:solidFill/>
            <a:round/>
            <a:tailEnd type="triangle"/>
          </a:ln>
        </p:spPr>
        <p:txBody>
          <a:bodyPr lIns="0" tIns="0" rIns="0" bIns="0"/>
          <a:lstStyle/>
          <a:p>
            <a:pPr>
              <a:defRPr sz="1200">
                <a:latin typeface="+mj-lt"/>
                <a:ea typeface="+mj-ea"/>
                <a:cs typeface="+mj-cs"/>
                <a:sym typeface="Helvetica"/>
              </a:defRPr>
            </a:pPr>
            <a:endParaRPr sz="1200"/>
          </a:p>
        </p:txBody>
      </p:sp>
    </p:spTree>
    <p:extLst>
      <p:ext uri="{BB962C8B-B14F-4D97-AF65-F5344CB8AC3E}">
        <p14:creationId xmlns:p14="http://schemas.microsoft.com/office/powerpoint/2010/main" val="2434710184"/>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CF2FD522-2C02-47D0-8B06-C4B8D61F065C}"/>
              </a:ext>
            </a:extLst>
          </p:cNvPr>
          <p:cNvSpPr>
            <a:spLocks noGrp="1" noChangeArrowheads="1"/>
          </p:cNvSpPr>
          <p:nvPr>
            <p:ph type="title"/>
          </p:nvPr>
        </p:nvSpPr>
        <p:spPr>
          <a:xfrm>
            <a:off x="2506664" y="457200"/>
            <a:ext cx="7704137" cy="1676400"/>
          </a:xfrm>
        </p:spPr>
        <p:txBody>
          <a:bodyPr/>
          <a:lstStyle/>
          <a:p>
            <a:pPr eaLnBrk="1" hangingPunct="1"/>
            <a:r>
              <a:rPr lang="en-US" altLang="en-US" dirty="0">
                <a:ln>
                  <a:noFill/>
                </a:ln>
              </a:rPr>
              <a:t>Objectives of the Seminar </a:t>
            </a:r>
          </a:p>
        </p:txBody>
      </p:sp>
      <p:sp>
        <p:nvSpPr>
          <p:cNvPr id="3" name="Content Placeholder 2">
            <a:extLst>
              <a:ext uri="{FF2B5EF4-FFF2-40B4-BE49-F238E27FC236}">
                <a16:creationId xmlns:a16="http://schemas.microsoft.com/office/drawing/2014/main" id="{3B3A246C-311C-48FF-9DDA-EECD5D74F0F9}"/>
              </a:ext>
            </a:extLst>
          </p:cNvPr>
          <p:cNvSpPr>
            <a:spLocks noGrp="1"/>
          </p:cNvSpPr>
          <p:nvPr>
            <p:ph idx="1"/>
          </p:nvPr>
        </p:nvSpPr>
        <p:spPr>
          <a:xfrm>
            <a:off x="2506664" y="2133600"/>
            <a:ext cx="7704137" cy="4191000"/>
          </a:xfrm>
        </p:spPr>
        <p:txBody>
          <a:bodyPr rtlCol="0">
            <a:normAutofit/>
          </a:bodyPr>
          <a:lstStyle/>
          <a:p>
            <a:pPr marL="0" indent="0">
              <a:spcAft>
                <a:spcPts val="0"/>
              </a:spcAft>
              <a:buClr>
                <a:schemeClr val="tx1">
                  <a:lumMod val="85000"/>
                  <a:lumOff val="15000"/>
                </a:schemeClr>
              </a:buClr>
              <a:buNone/>
              <a:defRPr/>
            </a:pPr>
            <a:r>
              <a:rPr lang="en-US" altLang="en-US" dirty="0"/>
              <a:t>1. To present the Sabbath as fulfilled in Jesus  </a:t>
            </a:r>
          </a:p>
          <a:p>
            <a:pPr marL="0" indent="0">
              <a:spcAft>
                <a:spcPts val="0"/>
              </a:spcAft>
              <a:buClr>
                <a:schemeClr val="tx1">
                  <a:lumMod val="85000"/>
                  <a:lumOff val="15000"/>
                </a:schemeClr>
              </a:buClr>
              <a:buNone/>
              <a:defRPr/>
            </a:pPr>
            <a:endParaRPr lang="en-US" altLang="en-US" dirty="0"/>
          </a:p>
          <a:p>
            <a:pPr marL="0" indent="0">
              <a:spcAft>
                <a:spcPts val="0"/>
              </a:spcAft>
              <a:buClr>
                <a:schemeClr val="tx1">
                  <a:lumMod val="85000"/>
                  <a:lumOff val="15000"/>
                </a:schemeClr>
              </a:buClr>
              <a:buNone/>
              <a:defRPr/>
            </a:pPr>
            <a:r>
              <a:rPr lang="en-US" altLang="en-US" dirty="0"/>
              <a:t>2. To demonstrate that the issue concerning one day versus        	 another (i.e., Saturday vs. Sunday) is: </a:t>
            </a:r>
          </a:p>
          <a:p>
            <a:pPr marL="0" indent="0">
              <a:spcAft>
                <a:spcPts val="0"/>
              </a:spcAft>
              <a:buClr>
                <a:schemeClr val="tx1">
                  <a:lumMod val="85000"/>
                  <a:lumOff val="15000"/>
                </a:schemeClr>
              </a:buClr>
              <a:buNone/>
              <a:defRPr/>
            </a:pPr>
            <a:r>
              <a:rPr lang="en-US" altLang="en-US" dirty="0"/>
              <a:t>		</a:t>
            </a:r>
            <a:r>
              <a:rPr lang="en-US" altLang="en-US" dirty="0" err="1"/>
              <a:t>i</a:t>
            </a:r>
            <a:r>
              <a:rPr lang="en-US" altLang="en-US" dirty="0"/>
              <a:t>) Insignificant</a:t>
            </a:r>
          </a:p>
          <a:p>
            <a:pPr marL="0" indent="0">
              <a:spcAft>
                <a:spcPts val="0"/>
              </a:spcAft>
              <a:buClr>
                <a:schemeClr val="tx1">
                  <a:lumMod val="85000"/>
                  <a:lumOff val="15000"/>
                </a:schemeClr>
              </a:buClr>
              <a:buNone/>
              <a:defRPr/>
            </a:pPr>
            <a:r>
              <a:rPr lang="en-US" altLang="en-US" dirty="0"/>
              <a:t>		ii) An unnecessary distraction, and</a:t>
            </a:r>
          </a:p>
          <a:p>
            <a:pPr marL="0" indent="0">
              <a:spcAft>
                <a:spcPts val="0"/>
              </a:spcAft>
              <a:buClr>
                <a:schemeClr val="tx1">
                  <a:lumMod val="85000"/>
                  <a:lumOff val="15000"/>
                </a:schemeClr>
              </a:buClr>
              <a:buNone/>
              <a:defRPr/>
            </a:pPr>
            <a:r>
              <a:rPr lang="en-US" altLang="en-US" dirty="0"/>
              <a:t>		iii) A denial of the potency of the life, death and 		      	    		resurrection of Jesus. </a:t>
            </a:r>
          </a:p>
        </p:txBody>
      </p:sp>
    </p:spTree>
    <p:extLst>
      <p:ext uri="{BB962C8B-B14F-4D97-AF65-F5344CB8AC3E}">
        <p14:creationId xmlns:p14="http://schemas.microsoft.com/office/powerpoint/2010/main" val="2165849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Shape 143"/>
          <p:cNvSpPr>
            <a:spLocks noGrp="1"/>
          </p:cNvSpPr>
          <p:nvPr>
            <p:ph type="sldNum" sz="quarter" idx="2"/>
          </p:nvPr>
        </p:nvSpPr>
        <p:spPr>
          <a:prstGeom prst="rect">
            <a:avLst/>
          </a:prstGeom>
          <a:extLst>
            <a:ext uri="{C572A759-6A51-4108-AA02-DFA0A04FC94B}">
              <ma14:wrappingTextBoxFlag xmlns="" xmlns:ma14="http://schemas.microsoft.com/office/mac/drawingml/2011/main" val="1"/>
            </a:ext>
          </a:extLst>
        </p:spPr>
        <p:txBody>
          <a:bodyPr/>
          <a:lstStyle/>
          <a:p>
            <a:pPr lvl="0">
              <a:defRPr sz="1800"/>
            </a:pPr>
            <a:fld id="{86CB4B4D-7CA3-9044-876B-883B54F8677D}" type="slidenum">
              <a:rPr sz="1400"/>
              <a:t>20</a:t>
            </a:fld>
            <a:endParaRPr sz="1400"/>
          </a:p>
        </p:txBody>
      </p:sp>
      <p:sp>
        <p:nvSpPr>
          <p:cNvPr id="144" name="Shape 144"/>
          <p:cNvSpPr>
            <a:spLocks noGrp="1"/>
          </p:cNvSpPr>
          <p:nvPr>
            <p:ph type="title"/>
          </p:nvPr>
        </p:nvSpPr>
        <p:spPr>
          <a:xfrm>
            <a:off x="1930399" y="-425865"/>
            <a:ext cx="7962900" cy="2057400"/>
          </a:xfrm>
          <a:prstGeom prst="rect">
            <a:avLst/>
          </a:prstGeom>
        </p:spPr>
        <p:txBody>
          <a:bodyPr/>
          <a:lstStyle/>
          <a:p>
            <a:pPr lvl="0"/>
            <a:r>
              <a:rPr lang="en-US" dirty="0"/>
              <a:t>100% Justified </a:t>
            </a:r>
            <a:endParaRPr dirty="0"/>
          </a:p>
        </p:txBody>
      </p:sp>
      <p:sp>
        <p:nvSpPr>
          <p:cNvPr id="145" name="Shape 145"/>
          <p:cNvSpPr>
            <a:spLocks noGrp="1"/>
          </p:cNvSpPr>
          <p:nvPr>
            <p:ph type="body" idx="1"/>
          </p:nvPr>
        </p:nvSpPr>
        <p:spPr>
          <a:xfrm rot="-5400000">
            <a:off x="2582096" y="1014135"/>
            <a:ext cx="8229600" cy="7191930"/>
          </a:xfrm>
          <a:prstGeom prst="rect">
            <a:avLst/>
          </a:prstGeom>
          <a:extLst>
            <a:ext uri="{C572A759-6A51-4108-AA02-DFA0A04FC94B}">
              <ma14:wrappingTextBoxFlag xmlns="" xmlns:ma14="http://schemas.microsoft.com/office/mac/drawingml/2011/main" val="1"/>
            </a:ext>
          </a:extLst>
        </p:spPr>
        <p:txBody>
          <a:bodyPr>
            <a:normAutofit/>
          </a:bodyPr>
          <a:lstStyle/>
          <a:p>
            <a:pPr lvl="0">
              <a:defRPr sz="1800"/>
            </a:pPr>
            <a:r>
              <a:rPr sz="3200" dirty="0"/>
              <a:t>.</a:t>
            </a:r>
            <a:endParaRPr sz="2300" dirty="0">
              <a:latin typeface="Times New Roman Bold"/>
              <a:ea typeface="Times New Roman Bold"/>
              <a:cs typeface="Times New Roman Bold"/>
              <a:sym typeface="Times New Roman Bold"/>
            </a:endParaRPr>
          </a:p>
          <a:p>
            <a:pPr marL="0" indent="0" algn="ctr" defTabSz="896111">
              <a:spcBef>
                <a:spcPts val="500"/>
              </a:spcBef>
              <a:buSzTx/>
              <a:buNone/>
              <a:defRPr sz="1800"/>
            </a:pPr>
            <a:endParaRPr sz="2300" dirty="0">
              <a:latin typeface="Times New Roman Bold"/>
              <a:ea typeface="Times New Roman Bold"/>
              <a:cs typeface="Times New Roman Bold"/>
              <a:sym typeface="Times New Roman Bold"/>
            </a:endParaRPr>
          </a:p>
          <a:p>
            <a:pPr marL="0" indent="0" algn="ctr" defTabSz="896111">
              <a:spcBef>
                <a:spcPts val="500"/>
              </a:spcBef>
              <a:buSzTx/>
              <a:buNone/>
              <a:defRPr sz="1800"/>
            </a:pPr>
            <a:endParaRPr sz="2300" dirty="0">
              <a:latin typeface="Times New Roman Bold"/>
              <a:ea typeface="Times New Roman Bold"/>
              <a:cs typeface="Times New Roman Bold"/>
              <a:sym typeface="Times New Roman Bold"/>
            </a:endParaRPr>
          </a:p>
          <a:p>
            <a:pPr marL="0" indent="0" algn="ctr" defTabSz="896111">
              <a:spcBef>
                <a:spcPts val="500"/>
              </a:spcBef>
              <a:buSzTx/>
              <a:buNone/>
              <a:defRPr sz="1800"/>
            </a:pPr>
            <a:endParaRPr sz="2300" dirty="0">
              <a:latin typeface="Times New Roman Bold"/>
              <a:ea typeface="Times New Roman Bold"/>
              <a:cs typeface="Times New Roman Bold"/>
              <a:sym typeface="Times New Roman Bold"/>
            </a:endParaRPr>
          </a:p>
          <a:p>
            <a:pPr marL="0" indent="0" algn="ctr" defTabSz="896111">
              <a:spcBef>
                <a:spcPts val="500"/>
              </a:spcBef>
              <a:buSzTx/>
              <a:buNone/>
              <a:defRPr sz="1800"/>
            </a:pPr>
            <a:endParaRPr sz="2300" dirty="0">
              <a:latin typeface="Times New Roman Bold"/>
              <a:ea typeface="Times New Roman Bold"/>
              <a:cs typeface="Times New Roman Bold"/>
              <a:sym typeface="Times New Roman Bold"/>
            </a:endParaRPr>
          </a:p>
          <a:p>
            <a:pPr marL="0" indent="0" algn="ctr" defTabSz="896111">
              <a:spcBef>
                <a:spcPts val="500"/>
              </a:spcBef>
              <a:buSzTx/>
              <a:buNone/>
              <a:defRPr sz="1800"/>
            </a:pPr>
            <a:endParaRPr sz="2300" dirty="0">
              <a:latin typeface="Times New Roman Bold"/>
              <a:ea typeface="Times New Roman Bold"/>
              <a:cs typeface="Times New Roman Bold"/>
              <a:sym typeface="Times New Roman Bold"/>
            </a:endParaRPr>
          </a:p>
          <a:p>
            <a:pPr marL="0" indent="0" defTabSz="896111">
              <a:spcBef>
                <a:spcPts val="500"/>
              </a:spcBef>
              <a:buSzTx/>
              <a:buNone/>
              <a:defRPr sz="1800"/>
            </a:pPr>
            <a:r>
              <a:rPr sz="2300" dirty="0">
                <a:latin typeface="Times New Roman Bold"/>
                <a:ea typeface="Times New Roman Bold"/>
                <a:cs typeface="Times New Roman Bold"/>
                <a:sym typeface="Times New Roman Bold"/>
              </a:rPr>
              <a:t>You</a:t>
            </a:r>
          </a:p>
          <a:p>
            <a:pPr marL="0" indent="0" defTabSz="896111">
              <a:spcBef>
                <a:spcPts val="400"/>
              </a:spcBef>
              <a:buSzTx/>
              <a:buNone/>
              <a:defRPr sz="1800"/>
            </a:pPr>
            <a:r>
              <a:rPr sz="1900" dirty="0">
                <a:latin typeface="Times New Roman Bold"/>
                <a:ea typeface="Times New Roman Bold"/>
                <a:cs typeface="Times New Roman Bold"/>
                <a:sym typeface="Times New Roman Bold"/>
              </a:rPr>
              <a:t>100 %</a:t>
            </a:r>
            <a:endParaRPr sz="2300" dirty="0">
              <a:latin typeface="Times New Roman Bold"/>
              <a:ea typeface="Times New Roman Bold"/>
              <a:cs typeface="Times New Roman Bold"/>
              <a:sym typeface="Times New Roman Bold"/>
            </a:endParaRPr>
          </a:p>
        </p:txBody>
      </p:sp>
      <p:grpSp>
        <p:nvGrpSpPr>
          <p:cNvPr id="150" name="Group 150"/>
          <p:cNvGrpSpPr/>
          <p:nvPr/>
        </p:nvGrpSpPr>
        <p:grpSpPr>
          <a:xfrm>
            <a:off x="6007100" y="2857500"/>
            <a:ext cx="914401" cy="914401"/>
            <a:chOff x="0" y="0"/>
            <a:chExt cx="914400" cy="914400"/>
          </a:xfrm>
        </p:grpSpPr>
        <p:sp>
          <p:nvSpPr>
            <p:cNvPr id="146" name="Shape 146"/>
            <p:cNvSpPr/>
            <p:nvPr/>
          </p:nvSpPr>
          <p:spPr>
            <a:xfrm>
              <a:off x="-1" y="-1"/>
              <a:ext cx="914401" cy="9144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close/>
                </a:path>
              </a:pathLst>
            </a:custGeom>
            <a:solidFill>
              <a:srgbClr val="FF0000"/>
            </a:solidFill>
            <a:ln w="9525" cap="flat">
              <a:solidFill>
                <a:srgbClr val="000000"/>
              </a:solidFill>
              <a:prstDash val="solid"/>
              <a:round/>
            </a:ln>
            <a:effectLst/>
          </p:spPr>
          <p:txBody>
            <a:bodyPr wrap="square" lIns="0" tIns="0" rIns="0" bIns="0" numCol="1" anchor="ctr">
              <a:noAutofit/>
            </a:bodyPr>
            <a:lstStyle/>
            <a:p>
              <a:pPr lvl="0"/>
              <a:endParaRPr/>
            </a:p>
          </p:txBody>
        </p:sp>
        <p:sp>
          <p:nvSpPr>
            <p:cNvPr id="147" name="Shape 147"/>
            <p:cNvSpPr/>
            <p:nvPr/>
          </p:nvSpPr>
          <p:spPr>
            <a:xfrm>
              <a:off x="263100" y="272837"/>
              <a:ext cx="95253" cy="95253"/>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close/>
                </a:path>
              </a:pathLst>
            </a:custGeom>
            <a:solidFill>
              <a:srgbClr val="CC0000"/>
            </a:solidFill>
            <a:ln w="12700" cap="flat">
              <a:noFill/>
              <a:miter lim="400000"/>
            </a:ln>
            <a:effectLst/>
          </p:spPr>
          <p:txBody>
            <a:bodyPr wrap="square" lIns="0" tIns="0" rIns="0" bIns="0" numCol="1" anchor="ctr">
              <a:noAutofit/>
            </a:bodyPr>
            <a:lstStyle/>
            <a:p>
              <a:pPr lvl="0"/>
              <a:endParaRPr/>
            </a:p>
          </p:txBody>
        </p:sp>
        <p:sp>
          <p:nvSpPr>
            <p:cNvPr id="148" name="Shape 148"/>
            <p:cNvSpPr/>
            <p:nvPr/>
          </p:nvSpPr>
          <p:spPr>
            <a:xfrm>
              <a:off x="556047" y="272837"/>
              <a:ext cx="95252" cy="95253"/>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close/>
                </a:path>
              </a:pathLst>
            </a:custGeom>
            <a:solidFill>
              <a:srgbClr val="CC0000"/>
            </a:solidFill>
            <a:ln w="12700" cap="flat">
              <a:noFill/>
              <a:miter lim="400000"/>
            </a:ln>
            <a:effectLst/>
          </p:spPr>
          <p:txBody>
            <a:bodyPr wrap="square" lIns="0" tIns="0" rIns="0" bIns="0" numCol="1" anchor="ctr">
              <a:noAutofit/>
            </a:bodyPr>
            <a:lstStyle/>
            <a:p>
              <a:pPr lvl="0"/>
              <a:endParaRPr/>
            </a:p>
          </p:txBody>
        </p:sp>
        <p:sp>
          <p:nvSpPr>
            <p:cNvPr id="149" name="Shape 149"/>
            <p:cNvSpPr/>
            <p:nvPr/>
          </p:nvSpPr>
          <p:spPr>
            <a:xfrm>
              <a:off x="209972" y="272837"/>
              <a:ext cx="494456" cy="468839"/>
            </a:xfrm>
            <a:custGeom>
              <a:avLst/>
              <a:gdLst/>
              <a:ahLst/>
              <a:cxnLst>
                <a:cxn ang="0">
                  <a:pos x="wd2" y="hd2"/>
                </a:cxn>
                <a:cxn ang="5400000">
                  <a:pos x="wd2" y="hd2"/>
                </a:cxn>
                <a:cxn ang="10800000">
                  <a:pos x="wd2" y="hd2"/>
                </a:cxn>
                <a:cxn ang="16200000">
                  <a:pos x="wd2" y="hd2"/>
                </a:cxn>
              </a:cxnLst>
              <a:rect l="0" t="0" r="r" b="b"/>
              <a:pathLst>
                <a:path w="21600" h="20368" extrusionOk="0">
                  <a:moveTo>
                    <a:pt x="4401" y="0"/>
                  </a:moveTo>
                  <a:cubicBezTo>
                    <a:pt x="3252" y="0"/>
                    <a:pt x="2321" y="926"/>
                    <a:pt x="2321" y="2069"/>
                  </a:cubicBezTo>
                  <a:cubicBezTo>
                    <a:pt x="2321" y="3212"/>
                    <a:pt x="3252" y="4138"/>
                    <a:pt x="4401" y="4138"/>
                  </a:cubicBezTo>
                  <a:cubicBezTo>
                    <a:pt x="5550" y="4138"/>
                    <a:pt x="6482" y="3212"/>
                    <a:pt x="6482" y="2069"/>
                  </a:cubicBezTo>
                  <a:cubicBezTo>
                    <a:pt x="6482" y="926"/>
                    <a:pt x="5550" y="0"/>
                    <a:pt x="4401" y="0"/>
                  </a:cubicBezTo>
                  <a:close/>
                  <a:moveTo>
                    <a:pt x="17199" y="0"/>
                  </a:moveTo>
                  <a:cubicBezTo>
                    <a:pt x="16050" y="0"/>
                    <a:pt x="15118" y="926"/>
                    <a:pt x="15118" y="2069"/>
                  </a:cubicBezTo>
                  <a:cubicBezTo>
                    <a:pt x="15118" y="3212"/>
                    <a:pt x="16050" y="4138"/>
                    <a:pt x="17199" y="4138"/>
                  </a:cubicBezTo>
                  <a:cubicBezTo>
                    <a:pt x="18348" y="4138"/>
                    <a:pt x="19279" y="3212"/>
                    <a:pt x="19279" y="2069"/>
                  </a:cubicBezTo>
                  <a:cubicBezTo>
                    <a:pt x="19279" y="926"/>
                    <a:pt x="18348" y="0"/>
                    <a:pt x="17199" y="0"/>
                  </a:cubicBezTo>
                  <a:close/>
                  <a:moveTo>
                    <a:pt x="0" y="16671"/>
                  </a:moveTo>
                  <a:cubicBezTo>
                    <a:pt x="7199" y="21600"/>
                    <a:pt x="14401" y="21600"/>
                    <a:pt x="21600" y="16671"/>
                  </a:cubicBezTo>
                </a:path>
              </a:pathLst>
            </a:custGeom>
            <a:noFill/>
            <a:ln w="9525" cap="flat">
              <a:solidFill>
                <a:srgbClr val="000000"/>
              </a:solidFill>
              <a:prstDash val="solid"/>
              <a:round/>
            </a:ln>
            <a:effectLst/>
          </p:spPr>
          <p:txBody>
            <a:bodyPr wrap="square" lIns="0" tIns="0" rIns="0" bIns="0" numCol="1" anchor="ctr">
              <a:noAutofit/>
            </a:bodyPr>
            <a:lstStyle/>
            <a:p>
              <a:pPr lvl="0"/>
              <a:endParaRPr/>
            </a:p>
          </p:txBody>
        </p:sp>
      </p:grpSp>
      <p:grpSp>
        <p:nvGrpSpPr>
          <p:cNvPr id="153" name="Group 153"/>
          <p:cNvGrpSpPr/>
          <p:nvPr/>
        </p:nvGrpSpPr>
        <p:grpSpPr>
          <a:xfrm>
            <a:off x="5953545" y="3733801"/>
            <a:ext cx="1219202" cy="1752601"/>
            <a:chOff x="-1" y="0"/>
            <a:chExt cx="1219201" cy="1752600"/>
          </a:xfrm>
        </p:grpSpPr>
        <p:sp>
          <p:nvSpPr>
            <p:cNvPr id="151" name="Shape 151"/>
            <p:cNvSpPr/>
            <p:nvPr/>
          </p:nvSpPr>
          <p:spPr>
            <a:xfrm>
              <a:off x="-1" y="0"/>
              <a:ext cx="1219201" cy="1752600"/>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4835"/>
                    <a:pt x="21600" y="10800"/>
                  </a:cubicBezTo>
                  <a:cubicBezTo>
                    <a:pt x="21600" y="16764"/>
                    <a:pt x="16765" y="21600"/>
                    <a:pt x="10800" y="21600"/>
                  </a:cubicBezTo>
                  <a:cubicBezTo>
                    <a:pt x="4835" y="21600"/>
                    <a:pt x="0" y="16764"/>
                    <a:pt x="0" y="10800"/>
                  </a:cubicBezTo>
                  <a:cubicBezTo>
                    <a:pt x="0" y="5573"/>
                    <a:pt x="3742" y="1097"/>
                    <a:pt x="8886" y="170"/>
                  </a:cubicBezTo>
                </a:path>
              </a:pathLst>
            </a:custGeom>
            <a:noFill/>
            <a:ln w="9525" cap="flat">
              <a:solidFill>
                <a:srgbClr val="FF0000"/>
              </a:solidFill>
              <a:prstDash val="solid"/>
              <a:round/>
            </a:ln>
            <a:effectLst/>
          </p:spPr>
          <p:txBody>
            <a:bodyPr wrap="square" lIns="0" tIns="0" rIns="0" bIns="0" numCol="1" anchor="ctr">
              <a:noAutofit/>
            </a:bodyPr>
            <a:lstStyle/>
            <a:p>
              <a:pPr lvl="0" algn="ctr">
                <a:defRPr sz="2000">
                  <a:latin typeface="Times New Roman Bold"/>
                  <a:ea typeface="Times New Roman Bold"/>
                  <a:cs typeface="Times New Roman Bold"/>
                  <a:sym typeface="Times New Roman Bold"/>
                </a:defRPr>
              </a:pPr>
              <a:endParaRPr sz="2000"/>
            </a:p>
          </p:txBody>
        </p:sp>
        <p:sp>
          <p:nvSpPr>
            <p:cNvPr id="152" name="Shape 152"/>
            <p:cNvSpPr/>
            <p:nvPr/>
          </p:nvSpPr>
          <p:spPr>
            <a:xfrm>
              <a:off x="256940" y="537746"/>
              <a:ext cx="705320" cy="677108"/>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0" tIns="0" rIns="0" bIns="0" numCol="1" anchor="ctr">
              <a:spAutoFit/>
            </a:bodyPr>
            <a:lstStyle/>
            <a:p>
              <a:pPr lvl="0" algn="ctr"/>
              <a:r>
                <a:rPr sz="2400">
                  <a:latin typeface="Times New Roman Bold"/>
                  <a:ea typeface="Times New Roman Bold"/>
                  <a:cs typeface="Times New Roman Bold"/>
                  <a:sym typeface="Times New Roman Bold"/>
                </a:rPr>
                <a:t>Jesus</a:t>
              </a:r>
            </a:p>
            <a:p>
              <a:pPr lvl="0" algn="ctr"/>
              <a:r>
                <a:rPr sz="2000">
                  <a:latin typeface="Times New Roman Bold"/>
                  <a:ea typeface="Times New Roman Bold"/>
                  <a:cs typeface="Times New Roman Bold"/>
                  <a:sym typeface="Times New Roman Bold"/>
                </a:rPr>
                <a:t>100 %</a:t>
              </a:r>
            </a:p>
          </p:txBody>
        </p:sp>
      </p:grpSp>
      <p:grpSp>
        <p:nvGrpSpPr>
          <p:cNvPr id="158" name="Group 158"/>
          <p:cNvGrpSpPr/>
          <p:nvPr/>
        </p:nvGrpSpPr>
        <p:grpSpPr>
          <a:xfrm>
            <a:off x="9372108" y="2844802"/>
            <a:ext cx="914401" cy="914401"/>
            <a:chOff x="0" y="0"/>
            <a:chExt cx="914400" cy="914400"/>
          </a:xfrm>
        </p:grpSpPr>
        <p:sp>
          <p:nvSpPr>
            <p:cNvPr id="154" name="Shape 154"/>
            <p:cNvSpPr/>
            <p:nvPr/>
          </p:nvSpPr>
          <p:spPr>
            <a:xfrm>
              <a:off x="-1" y="-1"/>
              <a:ext cx="914401" cy="91440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close/>
                </a:path>
              </a:pathLst>
            </a:custGeom>
            <a:solidFill>
              <a:srgbClr val="FF0000"/>
            </a:solidFill>
            <a:ln w="9525" cap="flat">
              <a:solidFill>
                <a:srgbClr val="000000"/>
              </a:solidFill>
              <a:prstDash val="solid"/>
              <a:round/>
            </a:ln>
            <a:effectLst/>
          </p:spPr>
          <p:txBody>
            <a:bodyPr wrap="square" lIns="0" tIns="0" rIns="0" bIns="0" numCol="1" anchor="ctr">
              <a:noAutofit/>
            </a:bodyPr>
            <a:lstStyle/>
            <a:p>
              <a:pPr lvl="0"/>
              <a:endParaRPr/>
            </a:p>
          </p:txBody>
        </p:sp>
        <p:sp>
          <p:nvSpPr>
            <p:cNvPr id="155" name="Shape 155"/>
            <p:cNvSpPr/>
            <p:nvPr/>
          </p:nvSpPr>
          <p:spPr>
            <a:xfrm>
              <a:off x="263100" y="272837"/>
              <a:ext cx="95253" cy="95253"/>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close/>
                </a:path>
              </a:pathLst>
            </a:custGeom>
            <a:solidFill>
              <a:srgbClr val="CC0000"/>
            </a:solidFill>
            <a:ln w="12700" cap="flat">
              <a:noFill/>
              <a:miter lim="400000"/>
            </a:ln>
            <a:effectLst/>
          </p:spPr>
          <p:txBody>
            <a:bodyPr wrap="square" lIns="0" tIns="0" rIns="0" bIns="0" numCol="1" anchor="ctr">
              <a:noAutofit/>
            </a:bodyPr>
            <a:lstStyle/>
            <a:p>
              <a:pPr lvl="0"/>
              <a:endParaRPr/>
            </a:p>
          </p:txBody>
        </p:sp>
        <p:sp>
          <p:nvSpPr>
            <p:cNvPr id="156" name="Shape 156"/>
            <p:cNvSpPr/>
            <p:nvPr/>
          </p:nvSpPr>
          <p:spPr>
            <a:xfrm>
              <a:off x="556047" y="272837"/>
              <a:ext cx="95252" cy="95253"/>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close/>
                </a:path>
              </a:pathLst>
            </a:custGeom>
            <a:solidFill>
              <a:srgbClr val="CC0000"/>
            </a:solidFill>
            <a:ln w="12700" cap="flat">
              <a:noFill/>
              <a:miter lim="400000"/>
            </a:ln>
            <a:effectLst/>
          </p:spPr>
          <p:txBody>
            <a:bodyPr wrap="square" lIns="0" tIns="0" rIns="0" bIns="0" numCol="1" anchor="ctr">
              <a:noAutofit/>
            </a:bodyPr>
            <a:lstStyle/>
            <a:p>
              <a:pPr lvl="0"/>
              <a:endParaRPr/>
            </a:p>
          </p:txBody>
        </p:sp>
        <p:sp>
          <p:nvSpPr>
            <p:cNvPr id="157" name="Shape 157"/>
            <p:cNvSpPr/>
            <p:nvPr/>
          </p:nvSpPr>
          <p:spPr>
            <a:xfrm>
              <a:off x="209972" y="272837"/>
              <a:ext cx="494456" cy="468839"/>
            </a:xfrm>
            <a:custGeom>
              <a:avLst/>
              <a:gdLst/>
              <a:ahLst/>
              <a:cxnLst>
                <a:cxn ang="0">
                  <a:pos x="wd2" y="hd2"/>
                </a:cxn>
                <a:cxn ang="5400000">
                  <a:pos x="wd2" y="hd2"/>
                </a:cxn>
                <a:cxn ang="10800000">
                  <a:pos x="wd2" y="hd2"/>
                </a:cxn>
                <a:cxn ang="16200000">
                  <a:pos x="wd2" y="hd2"/>
                </a:cxn>
              </a:cxnLst>
              <a:rect l="0" t="0" r="r" b="b"/>
              <a:pathLst>
                <a:path w="21600" h="20368" extrusionOk="0">
                  <a:moveTo>
                    <a:pt x="4401" y="0"/>
                  </a:moveTo>
                  <a:cubicBezTo>
                    <a:pt x="3252" y="0"/>
                    <a:pt x="2321" y="926"/>
                    <a:pt x="2321" y="2069"/>
                  </a:cubicBezTo>
                  <a:cubicBezTo>
                    <a:pt x="2321" y="3212"/>
                    <a:pt x="3252" y="4138"/>
                    <a:pt x="4401" y="4138"/>
                  </a:cubicBezTo>
                  <a:cubicBezTo>
                    <a:pt x="5550" y="4138"/>
                    <a:pt x="6482" y="3212"/>
                    <a:pt x="6482" y="2069"/>
                  </a:cubicBezTo>
                  <a:cubicBezTo>
                    <a:pt x="6482" y="926"/>
                    <a:pt x="5550" y="0"/>
                    <a:pt x="4401" y="0"/>
                  </a:cubicBezTo>
                  <a:close/>
                  <a:moveTo>
                    <a:pt x="17199" y="0"/>
                  </a:moveTo>
                  <a:cubicBezTo>
                    <a:pt x="16050" y="0"/>
                    <a:pt x="15118" y="926"/>
                    <a:pt x="15118" y="2069"/>
                  </a:cubicBezTo>
                  <a:cubicBezTo>
                    <a:pt x="15118" y="3212"/>
                    <a:pt x="16050" y="4138"/>
                    <a:pt x="17199" y="4138"/>
                  </a:cubicBezTo>
                  <a:cubicBezTo>
                    <a:pt x="18348" y="4138"/>
                    <a:pt x="19279" y="3212"/>
                    <a:pt x="19279" y="2069"/>
                  </a:cubicBezTo>
                  <a:cubicBezTo>
                    <a:pt x="19279" y="926"/>
                    <a:pt x="18348" y="0"/>
                    <a:pt x="17199" y="0"/>
                  </a:cubicBezTo>
                  <a:close/>
                  <a:moveTo>
                    <a:pt x="0" y="16671"/>
                  </a:moveTo>
                  <a:cubicBezTo>
                    <a:pt x="7199" y="21600"/>
                    <a:pt x="14401" y="21600"/>
                    <a:pt x="21600" y="16671"/>
                  </a:cubicBezTo>
                </a:path>
              </a:pathLst>
            </a:custGeom>
            <a:noFill/>
            <a:ln w="9525" cap="flat">
              <a:solidFill>
                <a:srgbClr val="000000"/>
              </a:solidFill>
              <a:prstDash val="solid"/>
              <a:round/>
            </a:ln>
            <a:effectLst/>
          </p:spPr>
          <p:txBody>
            <a:bodyPr wrap="square" lIns="0" tIns="0" rIns="0" bIns="0" numCol="1" anchor="ctr">
              <a:noAutofit/>
            </a:bodyPr>
            <a:lstStyle/>
            <a:p>
              <a:pPr lvl="0"/>
              <a:endParaRPr/>
            </a:p>
          </p:txBody>
        </p:sp>
      </p:grpSp>
      <p:grpSp>
        <p:nvGrpSpPr>
          <p:cNvPr id="161" name="Group 161"/>
          <p:cNvGrpSpPr/>
          <p:nvPr/>
        </p:nvGrpSpPr>
        <p:grpSpPr>
          <a:xfrm>
            <a:off x="9207498" y="3733801"/>
            <a:ext cx="1219202" cy="1752601"/>
            <a:chOff x="-1" y="0"/>
            <a:chExt cx="1219201" cy="1752600"/>
          </a:xfrm>
        </p:grpSpPr>
        <p:sp>
          <p:nvSpPr>
            <p:cNvPr id="159" name="Shape 159"/>
            <p:cNvSpPr/>
            <p:nvPr/>
          </p:nvSpPr>
          <p:spPr>
            <a:xfrm>
              <a:off x="-1" y="0"/>
              <a:ext cx="1219201" cy="1752600"/>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16765" y="0"/>
                    <a:pt x="21600" y="4835"/>
                    <a:pt x="21600" y="10800"/>
                  </a:cubicBezTo>
                  <a:cubicBezTo>
                    <a:pt x="21600" y="16764"/>
                    <a:pt x="16765" y="21600"/>
                    <a:pt x="10800" y="21600"/>
                  </a:cubicBezTo>
                  <a:cubicBezTo>
                    <a:pt x="4835" y="21600"/>
                    <a:pt x="0" y="16764"/>
                    <a:pt x="0" y="10800"/>
                  </a:cubicBezTo>
                  <a:cubicBezTo>
                    <a:pt x="0" y="5573"/>
                    <a:pt x="3742" y="1097"/>
                    <a:pt x="8886" y="170"/>
                  </a:cubicBezTo>
                </a:path>
              </a:pathLst>
            </a:custGeom>
            <a:noFill/>
            <a:ln w="9525" cap="flat">
              <a:solidFill>
                <a:srgbClr val="FF0000"/>
              </a:solidFill>
              <a:prstDash val="solid"/>
              <a:round/>
            </a:ln>
            <a:effectLst/>
          </p:spPr>
          <p:txBody>
            <a:bodyPr wrap="square" lIns="0" tIns="0" rIns="0" bIns="0" numCol="1" anchor="ctr">
              <a:noAutofit/>
            </a:bodyPr>
            <a:lstStyle/>
            <a:p>
              <a:pPr lvl="0" algn="ctr">
                <a:defRPr sz="2000">
                  <a:latin typeface="Times New Roman Bold"/>
                  <a:ea typeface="Times New Roman Bold"/>
                  <a:cs typeface="Times New Roman Bold"/>
                  <a:sym typeface="Times New Roman Bold"/>
                </a:defRPr>
              </a:pPr>
              <a:endParaRPr sz="2000"/>
            </a:p>
          </p:txBody>
        </p:sp>
        <p:sp>
          <p:nvSpPr>
            <p:cNvPr id="160" name="Shape 160"/>
            <p:cNvSpPr/>
            <p:nvPr/>
          </p:nvSpPr>
          <p:spPr>
            <a:xfrm>
              <a:off x="289000" y="537746"/>
              <a:ext cx="641200" cy="677108"/>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0" tIns="0" rIns="0" bIns="0" numCol="1" anchor="ctr">
              <a:spAutoFit/>
            </a:bodyPr>
            <a:lstStyle/>
            <a:p>
              <a:pPr lvl="0" algn="ctr"/>
              <a:r>
                <a:rPr lang="en-US" sz="2400" dirty="0">
                  <a:latin typeface="Times New Roman Bold"/>
                  <a:ea typeface="Times New Roman Bold"/>
                  <a:cs typeface="Times New Roman Bold"/>
                  <a:sym typeface="Times New Roman Bold"/>
                </a:rPr>
                <a:t>God</a:t>
              </a:r>
              <a:endParaRPr sz="2400" dirty="0">
                <a:latin typeface="Times New Roman Bold"/>
                <a:ea typeface="Times New Roman Bold"/>
                <a:cs typeface="Times New Roman Bold"/>
                <a:sym typeface="Times New Roman Bold"/>
              </a:endParaRPr>
            </a:p>
            <a:p>
              <a:pPr lvl="0" algn="ctr"/>
              <a:r>
                <a:rPr sz="2000" dirty="0">
                  <a:latin typeface="Times New Roman Bold"/>
                  <a:ea typeface="Times New Roman Bold"/>
                  <a:cs typeface="Times New Roman Bold"/>
                  <a:sym typeface="Times New Roman Bold"/>
                </a:rPr>
                <a:t>100%</a:t>
              </a:r>
            </a:p>
          </p:txBody>
        </p:sp>
      </p:grpSp>
      <p:sp>
        <p:nvSpPr>
          <p:cNvPr id="162" name="Shape 162"/>
          <p:cNvSpPr/>
          <p:nvPr/>
        </p:nvSpPr>
        <p:spPr>
          <a:xfrm>
            <a:off x="9305453" y="1965865"/>
            <a:ext cx="820094" cy="369332"/>
          </a:xfrm>
          <a:prstGeom prst="rect">
            <a:avLst/>
          </a:prstGeom>
          <a:ln w="12700">
            <a:miter lim="400000"/>
          </a:ln>
          <a:extLst>
            <a:ext uri="{C572A759-6A51-4108-AA02-DFA0A04FC94B}">
              <ma14:wrappingTextBoxFlag xmlns="" xmlns:ma14="http://schemas.microsoft.com/office/mac/drawingml/2011/main" val="1"/>
            </a:ext>
          </a:extLst>
        </p:spPr>
        <p:txBody>
          <a:bodyPr wrap="none" lIns="45719" rIns="45719">
            <a:spAutoFit/>
          </a:bodyPr>
          <a:lstStyle>
            <a:lvl1pPr algn="ctr">
              <a:defRPr sz="2400"/>
            </a:lvl1pPr>
          </a:lstStyle>
          <a:p>
            <a:pPr lvl="0">
              <a:defRPr sz="1800"/>
            </a:pPr>
            <a:r>
              <a:t>Heaven</a:t>
            </a:r>
          </a:p>
        </p:txBody>
      </p:sp>
      <p:sp>
        <p:nvSpPr>
          <p:cNvPr id="163" name="Shape 163"/>
          <p:cNvSpPr/>
          <p:nvPr/>
        </p:nvSpPr>
        <p:spPr>
          <a:xfrm flipV="1">
            <a:off x="8991600" y="838199"/>
            <a:ext cx="3" cy="4953002"/>
          </a:xfrm>
          <a:prstGeom prst="line">
            <a:avLst/>
          </a:prstGeom>
          <a:ln>
            <a:solidFill/>
            <a:prstDash val="lgDashDot"/>
            <a:round/>
            <a:tailEnd type="triangle"/>
          </a:ln>
        </p:spPr>
        <p:txBody>
          <a:bodyPr lIns="0" tIns="0" rIns="0" bIns="0"/>
          <a:lstStyle/>
          <a:p>
            <a:pPr>
              <a:defRPr sz="1200">
                <a:latin typeface="+mj-lt"/>
                <a:ea typeface="+mj-ea"/>
                <a:cs typeface="+mj-cs"/>
                <a:sym typeface="Helvetica"/>
              </a:defRPr>
            </a:pPr>
            <a:endParaRPr sz="1200"/>
          </a:p>
        </p:txBody>
      </p:sp>
      <p:sp>
        <p:nvSpPr>
          <p:cNvPr id="164" name="Shape 164"/>
          <p:cNvSpPr/>
          <p:nvPr/>
        </p:nvSpPr>
        <p:spPr>
          <a:xfrm flipH="1">
            <a:off x="2324198" y="3050772"/>
            <a:ext cx="3746404" cy="1499647"/>
          </a:xfrm>
          <a:prstGeom prst="line">
            <a:avLst/>
          </a:prstGeom>
          <a:ln>
            <a:solidFill/>
            <a:round/>
            <a:tailEnd type="triangle"/>
          </a:ln>
        </p:spPr>
        <p:txBody>
          <a:bodyPr lIns="0" tIns="0" rIns="0" bIns="0"/>
          <a:lstStyle/>
          <a:p>
            <a:pPr>
              <a:defRPr sz="1200">
                <a:latin typeface="+mj-lt"/>
                <a:ea typeface="+mj-ea"/>
                <a:cs typeface="+mj-cs"/>
                <a:sym typeface="Helvetica"/>
              </a:defRPr>
            </a:pPr>
            <a:endParaRPr sz="1200"/>
          </a:p>
        </p:txBody>
      </p:sp>
      <p:sp>
        <p:nvSpPr>
          <p:cNvPr id="165" name="Shape 165"/>
          <p:cNvSpPr/>
          <p:nvPr/>
        </p:nvSpPr>
        <p:spPr>
          <a:xfrm>
            <a:off x="2924599" y="5842000"/>
            <a:ext cx="7467600" cy="1"/>
          </a:xfrm>
          <a:prstGeom prst="line">
            <a:avLst/>
          </a:prstGeom>
          <a:ln>
            <a:solidFill/>
            <a:round/>
            <a:tailEnd type="triangle"/>
          </a:ln>
        </p:spPr>
        <p:txBody>
          <a:bodyPr lIns="0" tIns="0" rIns="0" bIns="0"/>
          <a:lstStyle/>
          <a:p>
            <a:pPr>
              <a:defRPr sz="1200">
                <a:latin typeface="+mj-lt"/>
                <a:ea typeface="+mj-ea"/>
                <a:cs typeface="+mj-cs"/>
                <a:sym typeface="Helvetica"/>
              </a:defRPr>
            </a:pPr>
            <a:endParaRPr sz="1200"/>
          </a:p>
        </p:txBody>
      </p:sp>
      <p:sp>
        <p:nvSpPr>
          <p:cNvPr id="166" name="Shape 166"/>
          <p:cNvSpPr/>
          <p:nvPr/>
        </p:nvSpPr>
        <p:spPr>
          <a:xfrm>
            <a:off x="2019300" y="4538494"/>
            <a:ext cx="1079601" cy="1330177"/>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4835" y="0"/>
                  <a:pt x="0" y="4835"/>
                  <a:pt x="0" y="10800"/>
                </a:cubicBezTo>
                <a:cubicBezTo>
                  <a:pt x="0" y="16765"/>
                  <a:pt x="4835" y="21600"/>
                  <a:pt x="10800" y="21600"/>
                </a:cubicBezTo>
                <a:cubicBezTo>
                  <a:pt x="16765" y="21600"/>
                  <a:pt x="21600" y="16765"/>
                  <a:pt x="21600" y="10800"/>
                </a:cubicBezTo>
                <a:cubicBezTo>
                  <a:pt x="21600" y="4835"/>
                  <a:pt x="16765" y="0"/>
                  <a:pt x="10800" y="0"/>
                </a:cubicBezTo>
                <a:close/>
              </a:path>
            </a:pathLst>
          </a:custGeom>
          <a:solidFill>
            <a:srgbClr val="BBE0E3"/>
          </a:solidFill>
          <a:ln w="25400">
            <a:solidFill>
              <a:srgbClr val="89A4A7"/>
            </a:solidFill>
            <a:round/>
          </a:ln>
        </p:spPr>
        <p:txBody>
          <a:bodyPr lIns="0" tIns="0" rIns="0" bIns="0" anchor="ctr"/>
          <a:lstStyle/>
          <a:p>
            <a:pPr lvl="0" algn="ctr">
              <a:defRPr>
                <a:solidFill>
                  <a:srgbClr val="FFFFFF"/>
                </a:solidFill>
              </a:defRPr>
            </a:pPr>
            <a:r>
              <a:rPr lang="en-US" b="1" dirty="0">
                <a:solidFill>
                  <a:schemeClr val="tx2"/>
                </a:solidFill>
              </a:rPr>
              <a:t>You </a:t>
            </a:r>
          </a:p>
          <a:p>
            <a:pPr lvl="0" algn="ctr">
              <a:defRPr>
                <a:solidFill>
                  <a:srgbClr val="FFFFFF"/>
                </a:solidFill>
              </a:defRPr>
            </a:pPr>
            <a:r>
              <a:rPr lang="en-US" b="1" dirty="0">
                <a:solidFill>
                  <a:schemeClr val="tx2"/>
                </a:solidFill>
              </a:rPr>
              <a:t>100%</a:t>
            </a:r>
            <a:endParaRPr b="1" dirty="0">
              <a:solidFill>
                <a:schemeClr val="tx2"/>
              </a:solidFill>
            </a:endParaRPr>
          </a:p>
        </p:txBody>
      </p:sp>
      <p:sp>
        <p:nvSpPr>
          <p:cNvPr id="26" name="Shape 164">
            <a:extLst>
              <a:ext uri="{FF2B5EF4-FFF2-40B4-BE49-F238E27FC236}">
                <a16:creationId xmlns:a16="http://schemas.microsoft.com/office/drawing/2014/main" id="{8A9D0964-6190-4C46-94A4-A08168FF9E82}"/>
              </a:ext>
            </a:extLst>
          </p:cNvPr>
          <p:cNvSpPr/>
          <p:nvPr/>
        </p:nvSpPr>
        <p:spPr>
          <a:xfrm flipH="1">
            <a:off x="6527897" y="2830828"/>
            <a:ext cx="3202564" cy="30635"/>
          </a:xfrm>
          <a:prstGeom prst="line">
            <a:avLst/>
          </a:prstGeom>
          <a:ln>
            <a:solidFill/>
            <a:round/>
            <a:tailEnd type="triangle"/>
          </a:ln>
        </p:spPr>
        <p:txBody>
          <a:bodyPr lIns="0" tIns="0" rIns="0" bIns="0"/>
          <a:lstStyle/>
          <a:p>
            <a:pPr>
              <a:defRPr sz="1200">
                <a:latin typeface="+mj-lt"/>
                <a:ea typeface="+mj-ea"/>
                <a:cs typeface="+mj-cs"/>
                <a:sym typeface="Helvetica"/>
              </a:defRPr>
            </a:pPr>
            <a:endParaRPr sz="1200"/>
          </a:p>
        </p:txBody>
      </p:sp>
    </p:spTree>
    <p:extLst>
      <p:ext uri="{BB962C8B-B14F-4D97-AF65-F5344CB8AC3E}">
        <p14:creationId xmlns:p14="http://schemas.microsoft.com/office/powerpoint/2010/main" val="4185511189"/>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That Which is to Come We Now Have </a:t>
            </a:r>
          </a:p>
        </p:txBody>
      </p:sp>
      <p:sp>
        <p:nvSpPr>
          <p:cNvPr id="3" name="Content Placeholder 2"/>
          <p:cNvSpPr>
            <a:spLocks noGrp="1"/>
          </p:cNvSpPr>
          <p:nvPr>
            <p:ph idx="1"/>
          </p:nvPr>
        </p:nvSpPr>
        <p:spPr>
          <a:xfrm>
            <a:off x="1524001" y="1973944"/>
            <a:ext cx="9144000" cy="4884057"/>
          </a:xfrm>
        </p:spPr>
        <p:txBody>
          <a:bodyPr>
            <a:normAutofit fontScale="92500" lnSpcReduction="10000"/>
          </a:bodyPr>
          <a:lstStyle/>
          <a:p>
            <a:pPr marL="308609" indent="-308609" defTabSz="822959">
              <a:lnSpc>
                <a:spcPct val="90000"/>
              </a:lnSpc>
              <a:spcBef>
                <a:spcPts val="600"/>
              </a:spcBef>
              <a:buSzTx/>
              <a:buNone/>
              <a:defRPr sz="1800"/>
            </a:pPr>
            <a:endParaRPr lang="en-US" dirty="0"/>
          </a:p>
          <a:p>
            <a:pPr marL="308609" indent="-308609" defTabSz="822959">
              <a:lnSpc>
                <a:spcPct val="90000"/>
              </a:lnSpc>
              <a:spcBef>
                <a:spcPts val="600"/>
              </a:spcBef>
              <a:buSzTx/>
              <a:buNone/>
              <a:defRPr sz="1800"/>
            </a:pPr>
            <a:r>
              <a:rPr lang="en-US" sz="3100" b="1" dirty="0"/>
              <a:t>         Salvation-now                                          </a:t>
            </a:r>
            <a:r>
              <a:rPr lang="en-US" sz="3100" b="1" dirty="0" err="1"/>
              <a:t>Eph</a:t>
            </a:r>
            <a:r>
              <a:rPr lang="en-US" sz="3100" b="1" dirty="0"/>
              <a:t> 2: 8</a:t>
            </a:r>
          </a:p>
          <a:p>
            <a:pPr marL="308609" indent="-308609" defTabSz="822959">
              <a:lnSpc>
                <a:spcPct val="90000"/>
              </a:lnSpc>
              <a:spcBef>
                <a:spcPts val="600"/>
              </a:spcBef>
              <a:buSzTx/>
              <a:buNone/>
              <a:defRPr sz="1800"/>
            </a:pPr>
            <a:endParaRPr lang="en-US" sz="3100" b="1" dirty="0"/>
          </a:p>
          <a:p>
            <a:pPr marL="308609" indent="-308609" defTabSz="822959">
              <a:lnSpc>
                <a:spcPct val="90000"/>
              </a:lnSpc>
              <a:spcBef>
                <a:spcPts val="600"/>
              </a:spcBef>
              <a:buSzTx/>
              <a:buNone/>
              <a:defRPr sz="1800"/>
            </a:pPr>
            <a:r>
              <a:rPr lang="en-US" sz="3100" b="1" dirty="0"/>
              <a:t>	     Eternal Life-now                                     John 3:16-18          					                                            </a:t>
            </a:r>
          </a:p>
          <a:p>
            <a:pPr marL="308609" indent="-308609" defTabSz="822959">
              <a:lnSpc>
                <a:spcPct val="90000"/>
              </a:lnSpc>
              <a:spcBef>
                <a:spcPts val="600"/>
              </a:spcBef>
              <a:buSzTx/>
              <a:buNone/>
              <a:defRPr sz="1800"/>
            </a:pPr>
            <a:r>
              <a:rPr lang="en-US" sz="3100" b="1" dirty="0"/>
              <a:t>	     Justification-now                                    Rom 5:1; 3:21-28</a:t>
            </a:r>
          </a:p>
          <a:p>
            <a:pPr marL="308609" indent="-308609" defTabSz="822959">
              <a:lnSpc>
                <a:spcPct val="90000"/>
              </a:lnSpc>
              <a:spcBef>
                <a:spcPts val="600"/>
              </a:spcBef>
              <a:defRPr sz="1800"/>
            </a:pPr>
            <a:endParaRPr lang="en-US" sz="3100" b="1" dirty="0"/>
          </a:p>
          <a:p>
            <a:pPr marL="308609" indent="-308609" defTabSz="822959">
              <a:lnSpc>
                <a:spcPct val="90000"/>
              </a:lnSpc>
              <a:spcBef>
                <a:spcPts val="600"/>
              </a:spcBef>
              <a:buSzTx/>
              <a:buNone/>
              <a:defRPr sz="1800"/>
            </a:pPr>
            <a:r>
              <a:rPr lang="en-US" sz="3100" b="1" dirty="0"/>
              <a:t>	     Redemption-now                                   Col 1:14; </a:t>
            </a:r>
            <a:r>
              <a:rPr lang="en-US" sz="3100" b="1" dirty="0" err="1"/>
              <a:t>Eph</a:t>
            </a:r>
            <a:r>
              <a:rPr lang="en-US" sz="3100" b="1" dirty="0"/>
              <a:t> 1:7</a:t>
            </a:r>
          </a:p>
          <a:p>
            <a:pPr marL="308609" indent="-308609" defTabSz="822959">
              <a:lnSpc>
                <a:spcPct val="90000"/>
              </a:lnSpc>
              <a:spcBef>
                <a:spcPts val="600"/>
              </a:spcBef>
              <a:defRPr sz="1800"/>
            </a:pPr>
            <a:endParaRPr lang="en-US" sz="3100" b="1" dirty="0"/>
          </a:p>
          <a:p>
            <a:pPr marL="308609" indent="-308609" defTabSz="822959">
              <a:lnSpc>
                <a:spcPct val="90000"/>
              </a:lnSpc>
              <a:spcBef>
                <a:spcPts val="600"/>
              </a:spcBef>
              <a:buSzTx/>
              <a:buNone/>
              <a:defRPr sz="1800"/>
            </a:pPr>
            <a:r>
              <a:rPr lang="en-US" sz="3100" b="1" dirty="0"/>
              <a:t>	</a:t>
            </a:r>
            <a:endParaRPr lang="en-US" dirty="0"/>
          </a:p>
        </p:txBody>
      </p:sp>
    </p:spTree>
    <p:extLst>
      <p:ext uri="{BB962C8B-B14F-4D97-AF65-F5344CB8AC3E}">
        <p14:creationId xmlns:p14="http://schemas.microsoft.com/office/powerpoint/2010/main" val="9920305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That Which is to Come, We Now Have </a:t>
            </a:r>
          </a:p>
        </p:txBody>
      </p:sp>
      <p:sp>
        <p:nvSpPr>
          <p:cNvPr id="3" name="Content Placeholder 2"/>
          <p:cNvSpPr>
            <a:spLocks noGrp="1"/>
          </p:cNvSpPr>
          <p:nvPr>
            <p:ph idx="1"/>
          </p:nvPr>
        </p:nvSpPr>
        <p:spPr>
          <a:xfrm>
            <a:off x="2960915" y="2162629"/>
            <a:ext cx="7707087" cy="4985658"/>
          </a:xfrm>
        </p:spPr>
        <p:txBody>
          <a:bodyPr>
            <a:normAutofit fontScale="55000" lnSpcReduction="20000"/>
          </a:bodyPr>
          <a:lstStyle/>
          <a:p>
            <a:pPr marL="315468" indent="-315468" defTabSz="841247">
              <a:lnSpc>
                <a:spcPct val="90000"/>
              </a:lnSpc>
              <a:spcBef>
                <a:spcPts val="600"/>
              </a:spcBef>
              <a:buSzTx/>
              <a:buNone/>
              <a:defRPr sz="1800"/>
            </a:pPr>
            <a:endParaRPr lang="en-US" b="1" dirty="0"/>
          </a:p>
          <a:p>
            <a:pPr marL="315468" indent="-315468" defTabSz="841247">
              <a:lnSpc>
                <a:spcPct val="90000"/>
              </a:lnSpc>
              <a:spcBef>
                <a:spcPts val="600"/>
              </a:spcBef>
              <a:buSzTx/>
              <a:buNone/>
              <a:defRPr sz="1800"/>
            </a:pPr>
            <a:endParaRPr lang="en-US" sz="1800" b="1" dirty="0"/>
          </a:p>
          <a:p>
            <a:pPr marL="315468" indent="-315468" defTabSz="841247">
              <a:lnSpc>
                <a:spcPct val="90000"/>
              </a:lnSpc>
              <a:spcBef>
                <a:spcPts val="600"/>
              </a:spcBef>
              <a:buSzTx/>
              <a:buNone/>
              <a:defRPr sz="1800"/>
            </a:pPr>
            <a:endParaRPr lang="en-US" sz="1800" b="1" dirty="0"/>
          </a:p>
          <a:p>
            <a:pPr marL="315468" indent="-315468" defTabSz="841247">
              <a:lnSpc>
                <a:spcPct val="90000"/>
              </a:lnSpc>
              <a:spcBef>
                <a:spcPts val="600"/>
              </a:spcBef>
              <a:buSzTx/>
              <a:buNone/>
              <a:defRPr sz="1800"/>
            </a:pPr>
            <a:r>
              <a:rPr lang="en-US" sz="4000" b="1" dirty="0"/>
              <a:t>Reconciliation-now                               Col 1:1-21; Rom 5:8-10 </a:t>
            </a:r>
          </a:p>
          <a:p>
            <a:pPr marL="315468" indent="-315468" defTabSz="841247">
              <a:lnSpc>
                <a:spcPct val="90000"/>
              </a:lnSpc>
              <a:spcBef>
                <a:spcPts val="600"/>
              </a:spcBef>
              <a:buSzTx/>
              <a:buNone/>
              <a:defRPr sz="1800"/>
            </a:pPr>
            <a:endParaRPr lang="en-US" sz="4000" b="1" dirty="0"/>
          </a:p>
          <a:p>
            <a:pPr marL="315468" indent="-315468" defTabSz="841247">
              <a:lnSpc>
                <a:spcPct val="90000"/>
              </a:lnSpc>
              <a:spcBef>
                <a:spcPts val="600"/>
              </a:spcBef>
              <a:buSzTx/>
              <a:buNone/>
              <a:defRPr sz="1800"/>
            </a:pPr>
            <a:endParaRPr lang="en-US" sz="4000" b="1" dirty="0"/>
          </a:p>
          <a:p>
            <a:pPr marL="315468" indent="-315468" defTabSz="841247">
              <a:lnSpc>
                <a:spcPct val="90000"/>
              </a:lnSpc>
              <a:spcBef>
                <a:spcPts val="600"/>
              </a:spcBef>
              <a:buSzTx/>
              <a:buNone/>
              <a:defRPr sz="1800"/>
            </a:pPr>
            <a:r>
              <a:rPr lang="en-US" sz="4000" b="1" dirty="0"/>
              <a:t>Sealed - now                                             </a:t>
            </a:r>
            <a:r>
              <a:rPr lang="en-US" sz="4000" b="1" dirty="0" err="1"/>
              <a:t>Eph</a:t>
            </a:r>
            <a:r>
              <a:rPr lang="en-US" sz="4000" b="1" dirty="0"/>
              <a:t> 1:13,14; 4:30</a:t>
            </a:r>
          </a:p>
          <a:p>
            <a:pPr marL="315468" indent="-315468" defTabSz="841247">
              <a:lnSpc>
                <a:spcPct val="90000"/>
              </a:lnSpc>
              <a:spcBef>
                <a:spcPts val="600"/>
              </a:spcBef>
              <a:buSzTx/>
              <a:buNone/>
              <a:defRPr sz="1800"/>
            </a:pPr>
            <a:endParaRPr lang="en-US" sz="4000" b="1" dirty="0"/>
          </a:p>
          <a:p>
            <a:pPr marL="315468" indent="-315468" defTabSz="841247">
              <a:lnSpc>
                <a:spcPct val="90000"/>
              </a:lnSpc>
              <a:spcBef>
                <a:spcPts val="600"/>
              </a:spcBef>
              <a:buSzTx/>
              <a:buNone/>
              <a:defRPr sz="1800"/>
            </a:pPr>
            <a:r>
              <a:rPr lang="en-US" sz="4000" b="1" dirty="0"/>
              <a:t>     					   </a:t>
            </a:r>
          </a:p>
          <a:p>
            <a:pPr marL="315468" indent="-315468" defTabSz="841247">
              <a:lnSpc>
                <a:spcPct val="90000"/>
              </a:lnSpc>
              <a:spcBef>
                <a:spcPts val="600"/>
              </a:spcBef>
              <a:buSzTx/>
              <a:buNone/>
              <a:defRPr sz="1800"/>
            </a:pPr>
            <a:r>
              <a:rPr lang="en-US" sz="4000" b="1" dirty="0"/>
              <a:t>Kingdom - now                                        Luke 17:20-21</a:t>
            </a:r>
          </a:p>
          <a:p>
            <a:pPr marL="315468" indent="-315468" defTabSz="841247">
              <a:lnSpc>
                <a:spcPct val="90000"/>
              </a:lnSpc>
              <a:spcBef>
                <a:spcPts val="600"/>
              </a:spcBef>
              <a:buSzTx/>
              <a:buNone/>
              <a:defRPr sz="1800"/>
            </a:pPr>
            <a:endParaRPr lang="en-US" sz="4000" b="1" dirty="0"/>
          </a:p>
          <a:p>
            <a:pPr marL="315468" indent="-315468" defTabSz="841247">
              <a:lnSpc>
                <a:spcPct val="90000"/>
              </a:lnSpc>
              <a:buSzTx/>
              <a:buNone/>
              <a:defRPr sz="1800"/>
            </a:pPr>
            <a:endParaRPr lang="en-US" sz="4000" b="1" dirty="0"/>
          </a:p>
          <a:p>
            <a:pPr marL="315468" indent="-315468" defTabSz="841247">
              <a:lnSpc>
                <a:spcPct val="90000"/>
              </a:lnSpc>
              <a:spcBef>
                <a:spcPts val="600"/>
              </a:spcBef>
              <a:buSzTx/>
              <a:buNone/>
              <a:defRPr sz="1800"/>
            </a:pPr>
            <a:r>
              <a:rPr lang="en-US" sz="4000" b="1" dirty="0"/>
              <a:t>Adopted -now                                            </a:t>
            </a:r>
            <a:r>
              <a:rPr lang="en-US" sz="4000" b="1" dirty="0" err="1"/>
              <a:t>Eph</a:t>
            </a:r>
            <a:r>
              <a:rPr lang="en-US" sz="4000" b="1" dirty="0"/>
              <a:t> 1:4,5</a:t>
            </a:r>
          </a:p>
          <a:p>
            <a:pPr marL="315468" indent="-315468" defTabSz="841247">
              <a:lnSpc>
                <a:spcPct val="90000"/>
              </a:lnSpc>
              <a:spcBef>
                <a:spcPts val="600"/>
              </a:spcBef>
              <a:buSzTx/>
              <a:buNone/>
              <a:defRPr sz="1800"/>
            </a:pPr>
            <a:endParaRPr lang="en-US" sz="2200" b="1" dirty="0"/>
          </a:p>
          <a:p>
            <a:pPr marL="315468" indent="-315468" defTabSz="841247">
              <a:lnSpc>
                <a:spcPct val="90000"/>
              </a:lnSpc>
              <a:spcBef>
                <a:spcPts val="600"/>
              </a:spcBef>
              <a:buSzTx/>
              <a:buNone/>
              <a:defRPr sz="1800"/>
            </a:pPr>
            <a:endParaRPr lang="en-US" b="1" dirty="0"/>
          </a:p>
          <a:p>
            <a:pPr marL="315468" indent="-315468" defTabSz="841247">
              <a:lnSpc>
                <a:spcPct val="90000"/>
              </a:lnSpc>
              <a:spcBef>
                <a:spcPts val="600"/>
              </a:spcBef>
              <a:buSzTx/>
              <a:buNone/>
              <a:defRPr sz="1800"/>
            </a:pPr>
            <a:endParaRPr lang="en-US" sz="1800" b="1" dirty="0"/>
          </a:p>
          <a:p>
            <a:pPr marL="315468" indent="-315468" defTabSz="841247">
              <a:lnSpc>
                <a:spcPct val="90000"/>
              </a:lnSpc>
              <a:spcBef>
                <a:spcPts val="600"/>
              </a:spcBef>
              <a:buSzTx/>
              <a:buNone/>
              <a:defRPr sz="1800"/>
            </a:pPr>
            <a:endParaRPr lang="en-US" sz="1800" b="1" dirty="0"/>
          </a:p>
          <a:p>
            <a:pPr marL="315468" indent="-315468" defTabSz="841247">
              <a:lnSpc>
                <a:spcPct val="90000"/>
              </a:lnSpc>
              <a:spcBef>
                <a:spcPts val="600"/>
              </a:spcBef>
              <a:buSzTx/>
              <a:buNone/>
              <a:defRPr sz="1800"/>
            </a:pPr>
            <a:endParaRPr lang="en-US" b="1" dirty="0"/>
          </a:p>
        </p:txBody>
      </p:sp>
    </p:spTree>
    <p:extLst>
      <p:ext uri="{BB962C8B-B14F-4D97-AF65-F5344CB8AC3E}">
        <p14:creationId xmlns:p14="http://schemas.microsoft.com/office/powerpoint/2010/main" val="34586118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Shape 168"/>
          <p:cNvSpPr>
            <a:spLocks noGrp="1"/>
          </p:cNvSpPr>
          <p:nvPr>
            <p:ph type="sldNum" sz="quarter" idx="2"/>
          </p:nvPr>
        </p:nvSpPr>
        <p:spPr>
          <a:prstGeom prst="rect">
            <a:avLst/>
          </a:prstGeom>
          <a:extLst>
            <a:ext uri="{C572A759-6A51-4108-AA02-DFA0A04FC94B}">
              <ma14:wrappingTextBoxFlag xmlns:ma14="http://schemas.microsoft.com/office/mac/drawingml/2011/main" xmlns="" val="1"/>
            </a:ext>
          </a:extLst>
        </p:spPr>
        <p:txBody>
          <a:bodyPr/>
          <a:lstStyle/>
          <a:p>
            <a:pPr lvl="0">
              <a:defRPr sz="1800"/>
            </a:pPr>
            <a:fld id="{86CB4B4D-7CA3-9044-876B-883B54F8677D}" type="slidenum">
              <a:rPr sz="1400"/>
              <a:t>23</a:t>
            </a:fld>
            <a:endParaRPr sz="1400"/>
          </a:p>
        </p:txBody>
      </p:sp>
      <p:sp>
        <p:nvSpPr>
          <p:cNvPr id="169" name="Shape 169"/>
          <p:cNvSpPr>
            <a:spLocks noGrp="1"/>
          </p:cNvSpPr>
          <p:nvPr>
            <p:ph type="title"/>
          </p:nvPr>
        </p:nvSpPr>
        <p:spPr>
          <a:xfrm>
            <a:off x="2209800" y="1844676"/>
            <a:ext cx="8115300" cy="2041525"/>
          </a:xfrm>
          <a:prstGeom prst="rect">
            <a:avLst/>
          </a:prstGeom>
        </p:spPr>
        <p:txBody>
          <a:bodyPr>
            <a:normAutofit fontScale="90000"/>
          </a:bodyPr>
          <a:lstStyle/>
          <a:p>
            <a:pPr lvl="0"/>
            <a:br>
              <a:rPr lang="en-US" dirty="0"/>
            </a:br>
            <a:br>
              <a:rPr lang="en-US" dirty="0"/>
            </a:br>
            <a:br>
              <a:rPr lang="en-US" dirty="0"/>
            </a:br>
            <a:br>
              <a:rPr lang="en-US" dirty="0"/>
            </a:br>
            <a:r>
              <a:rPr lang="en-US" dirty="0"/>
              <a:t>Lost                                          Saved </a:t>
            </a:r>
            <a:endParaRPr dirty="0"/>
          </a:p>
        </p:txBody>
      </p:sp>
      <p:sp>
        <p:nvSpPr>
          <p:cNvPr id="170" name="Shape 170"/>
          <p:cNvSpPr>
            <a:spLocks noGrp="1"/>
          </p:cNvSpPr>
          <p:nvPr>
            <p:ph type="body" idx="1"/>
          </p:nvPr>
        </p:nvSpPr>
        <p:spPr>
          <a:xfrm>
            <a:off x="1981200" y="419100"/>
            <a:ext cx="8229600" cy="6654800"/>
          </a:xfrm>
          <a:prstGeom prst="rect">
            <a:avLst/>
          </a:prstGeom>
        </p:spPr>
        <p:txBody>
          <a:bodyPr/>
          <a:lstStyle/>
          <a:p>
            <a:pPr marL="0" indent="0">
              <a:buNone/>
            </a:pPr>
            <a:endParaRPr lang="en-US" dirty="0"/>
          </a:p>
          <a:p>
            <a:pPr marL="0" indent="0">
              <a:buNone/>
            </a:pPr>
            <a:endParaRPr lang="en-US" dirty="0"/>
          </a:p>
          <a:p>
            <a:pPr marL="0" indent="0">
              <a:buNone/>
            </a:pPr>
            <a:r>
              <a:rPr lang="en-US" dirty="0"/>
              <a:t>.</a:t>
            </a:r>
            <a:endParaRPr dirty="0"/>
          </a:p>
        </p:txBody>
      </p:sp>
      <p:sp>
        <p:nvSpPr>
          <p:cNvPr id="2" name="Arrow: Curved Down 1"/>
          <p:cNvSpPr/>
          <p:nvPr/>
        </p:nvSpPr>
        <p:spPr>
          <a:xfrm flipH="1">
            <a:off x="952500" y="2801624"/>
            <a:ext cx="4591340" cy="369330"/>
          </a:xfrm>
          <a:prstGeom prst="curvedDownArrow">
            <a:avLst>
              <a:gd name="adj1" fmla="val 25000"/>
              <a:gd name="adj2" fmla="val 50000"/>
              <a:gd name="adj3" fmla="val 39427"/>
            </a:avLst>
          </a:prstGeom>
          <a:solidFill>
            <a:srgbClr val="FFFFFF"/>
          </a:solidFill>
          <a:ln w="25400" cap="flat">
            <a:solidFill>
              <a:srgbClr val="BBE0E3"/>
            </a:solidFill>
            <a:prstDash val="solid"/>
            <a:bevel/>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defTabSz="914400" latinLnBrk="1" hangingPunct="0"/>
            <a:endParaRPr lang="en-US">
              <a:solidFill>
                <a:srgbClr val="000000"/>
              </a:solidFill>
              <a:latin typeface="Arial"/>
              <a:ea typeface="Arial"/>
              <a:cs typeface="Arial"/>
              <a:sym typeface="Arial"/>
            </a:endParaRPr>
          </a:p>
        </p:txBody>
      </p:sp>
      <p:sp>
        <p:nvSpPr>
          <p:cNvPr id="9" name="Shape 214"/>
          <p:cNvSpPr/>
          <p:nvPr/>
        </p:nvSpPr>
        <p:spPr>
          <a:xfrm>
            <a:off x="5148943" y="3686629"/>
            <a:ext cx="1066800" cy="0"/>
          </a:xfrm>
          <a:prstGeom prst="line">
            <a:avLst/>
          </a:prstGeom>
          <a:ln>
            <a:solidFill/>
            <a:round/>
          </a:ln>
        </p:spPr>
        <p:txBody>
          <a:bodyPr lIns="0" tIns="0" rIns="0" bIns="0"/>
          <a:lstStyle/>
          <a:p>
            <a:pPr>
              <a:defRPr sz="1200">
                <a:latin typeface="+mn-lt"/>
                <a:ea typeface="+mn-ea"/>
                <a:cs typeface="+mn-cs"/>
                <a:sym typeface="Helvetica"/>
              </a:defRPr>
            </a:pPr>
            <a:endParaRPr sz="1200"/>
          </a:p>
        </p:txBody>
      </p:sp>
      <p:sp>
        <p:nvSpPr>
          <p:cNvPr id="10" name="Shape 214"/>
          <p:cNvSpPr/>
          <p:nvPr/>
        </p:nvSpPr>
        <p:spPr>
          <a:xfrm>
            <a:off x="5149182" y="3978812"/>
            <a:ext cx="1066800" cy="0"/>
          </a:xfrm>
          <a:prstGeom prst="line">
            <a:avLst/>
          </a:prstGeom>
          <a:ln>
            <a:solidFill/>
            <a:round/>
          </a:ln>
        </p:spPr>
        <p:txBody>
          <a:bodyPr lIns="0" tIns="0" rIns="0" bIns="0"/>
          <a:lstStyle/>
          <a:p>
            <a:pPr>
              <a:defRPr sz="1200">
                <a:latin typeface="+mn-lt"/>
                <a:ea typeface="+mn-ea"/>
                <a:cs typeface="+mn-cs"/>
                <a:sym typeface="Helvetica"/>
              </a:defRPr>
            </a:pPr>
            <a:endParaRPr sz="1200"/>
          </a:p>
        </p:txBody>
      </p:sp>
      <p:sp>
        <p:nvSpPr>
          <p:cNvPr id="12" name="Shape 210"/>
          <p:cNvSpPr/>
          <p:nvPr/>
        </p:nvSpPr>
        <p:spPr>
          <a:xfrm flipH="1" flipV="1">
            <a:off x="5512123" y="3065586"/>
            <a:ext cx="7232" cy="3566434"/>
          </a:xfrm>
          <a:prstGeom prst="line">
            <a:avLst/>
          </a:prstGeom>
          <a:ln>
            <a:solidFill/>
            <a:round/>
          </a:ln>
        </p:spPr>
        <p:txBody>
          <a:bodyPr lIns="0" tIns="0" rIns="0" bIns="0"/>
          <a:lstStyle/>
          <a:p>
            <a:pPr>
              <a:defRPr sz="1200">
                <a:latin typeface="+mn-lt"/>
                <a:ea typeface="+mn-ea"/>
                <a:cs typeface="+mn-cs"/>
                <a:sym typeface="Helvetica"/>
              </a:defRPr>
            </a:pPr>
            <a:endParaRPr sz="1200"/>
          </a:p>
        </p:txBody>
      </p:sp>
      <p:sp>
        <p:nvSpPr>
          <p:cNvPr id="13" name="Shape 210"/>
          <p:cNvSpPr/>
          <p:nvPr/>
        </p:nvSpPr>
        <p:spPr>
          <a:xfrm flipH="1" flipV="1">
            <a:off x="5967437" y="3065587"/>
            <a:ext cx="19706" cy="3566432"/>
          </a:xfrm>
          <a:prstGeom prst="line">
            <a:avLst/>
          </a:prstGeom>
          <a:ln>
            <a:solidFill/>
            <a:round/>
          </a:ln>
        </p:spPr>
        <p:txBody>
          <a:bodyPr lIns="0" tIns="0" rIns="0" bIns="0"/>
          <a:lstStyle/>
          <a:p>
            <a:pPr>
              <a:defRPr sz="1200">
                <a:latin typeface="+mn-lt"/>
                <a:ea typeface="+mn-ea"/>
                <a:cs typeface="+mn-cs"/>
                <a:sym typeface="Helvetica"/>
              </a:defRPr>
            </a:pPr>
            <a:endParaRPr sz="1200"/>
          </a:p>
        </p:txBody>
      </p:sp>
      <p:sp>
        <p:nvSpPr>
          <p:cNvPr id="14" name="Shape 215"/>
          <p:cNvSpPr/>
          <p:nvPr/>
        </p:nvSpPr>
        <p:spPr>
          <a:xfrm flipV="1">
            <a:off x="5148943" y="3674012"/>
            <a:ext cx="0" cy="304800"/>
          </a:xfrm>
          <a:prstGeom prst="line">
            <a:avLst/>
          </a:prstGeom>
          <a:ln>
            <a:solidFill/>
            <a:round/>
          </a:ln>
        </p:spPr>
        <p:txBody>
          <a:bodyPr lIns="0" tIns="0" rIns="0" bIns="0"/>
          <a:lstStyle/>
          <a:p>
            <a:pPr>
              <a:defRPr sz="1200">
                <a:latin typeface="+mn-lt"/>
                <a:ea typeface="+mn-ea"/>
                <a:cs typeface="+mn-cs"/>
                <a:sym typeface="Helvetica"/>
              </a:defRPr>
            </a:pPr>
            <a:endParaRPr sz="1200" dirty="0"/>
          </a:p>
        </p:txBody>
      </p:sp>
      <p:sp>
        <p:nvSpPr>
          <p:cNvPr id="15" name="Shape 215"/>
          <p:cNvSpPr/>
          <p:nvPr/>
        </p:nvSpPr>
        <p:spPr>
          <a:xfrm flipV="1">
            <a:off x="6215743" y="3674012"/>
            <a:ext cx="0" cy="304800"/>
          </a:xfrm>
          <a:prstGeom prst="line">
            <a:avLst/>
          </a:prstGeom>
          <a:ln>
            <a:solidFill/>
            <a:round/>
          </a:ln>
        </p:spPr>
        <p:txBody>
          <a:bodyPr lIns="0" tIns="0" rIns="0" bIns="0"/>
          <a:lstStyle/>
          <a:p>
            <a:pPr>
              <a:defRPr sz="1200">
                <a:latin typeface="+mn-lt"/>
                <a:ea typeface="+mn-ea"/>
                <a:cs typeface="+mn-cs"/>
                <a:sym typeface="Helvetica"/>
              </a:defRPr>
            </a:pPr>
            <a:endParaRPr sz="1200"/>
          </a:p>
        </p:txBody>
      </p:sp>
      <p:sp>
        <p:nvSpPr>
          <p:cNvPr id="16" name="Shape 211"/>
          <p:cNvSpPr/>
          <p:nvPr/>
        </p:nvSpPr>
        <p:spPr>
          <a:xfrm flipV="1">
            <a:off x="5520513" y="3065585"/>
            <a:ext cx="446924" cy="0"/>
          </a:xfrm>
          <a:prstGeom prst="line">
            <a:avLst/>
          </a:prstGeom>
          <a:ln>
            <a:solidFill/>
            <a:round/>
          </a:ln>
        </p:spPr>
        <p:txBody>
          <a:bodyPr lIns="0" tIns="0" rIns="0" bIns="0"/>
          <a:lstStyle/>
          <a:p>
            <a:pPr>
              <a:defRPr sz="1200">
                <a:latin typeface="+mn-lt"/>
                <a:ea typeface="+mn-ea"/>
                <a:cs typeface="+mn-cs"/>
                <a:sym typeface="Helvetica"/>
              </a:defRPr>
            </a:pPr>
            <a:endParaRPr sz="1200"/>
          </a:p>
        </p:txBody>
      </p:sp>
      <p:sp>
        <p:nvSpPr>
          <p:cNvPr id="19" name="Shape 207"/>
          <p:cNvSpPr/>
          <p:nvPr/>
        </p:nvSpPr>
        <p:spPr>
          <a:xfrm rot="219863">
            <a:off x="3106074" y="5667660"/>
            <a:ext cx="457200" cy="9144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BBE0E3"/>
          </a:solidFill>
          <a:ln>
            <a:solidFill/>
            <a:round/>
          </a:ln>
        </p:spPr>
        <p:txBody>
          <a:bodyPr lIns="0" tIns="0" rIns="0" bIns="0" anchor="ctr"/>
          <a:lstStyle/>
          <a:p>
            <a:pPr lvl="0"/>
            <a:endParaRPr/>
          </a:p>
        </p:txBody>
      </p:sp>
      <p:sp>
        <p:nvSpPr>
          <p:cNvPr id="20" name="Shape 232"/>
          <p:cNvSpPr/>
          <p:nvPr/>
        </p:nvSpPr>
        <p:spPr>
          <a:xfrm>
            <a:off x="1778000" y="6644636"/>
            <a:ext cx="9118600" cy="79994"/>
          </a:xfrm>
          <a:prstGeom prst="line">
            <a:avLst/>
          </a:prstGeom>
          <a:ln>
            <a:solidFill/>
            <a:round/>
            <a:tailEnd type="triangle"/>
          </a:ln>
        </p:spPr>
        <p:txBody>
          <a:bodyPr lIns="0" tIns="0" rIns="0" bIns="0"/>
          <a:lstStyle/>
          <a:p>
            <a:pPr>
              <a:defRPr sz="1200">
                <a:latin typeface="+mn-lt"/>
                <a:ea typeface="+mn-ea"/>
                <a:cs typeface="+mn-cs"/>
                <a:sym typeface="Helvetica"/>
              </a:defRPr>
            </a:pPr>
            <a:endParaRPr sz="1200"/>
          </a:p>
        </p:txBody>
      </p:sp>
      <p:sp>
        <p:nvSpPr>
          <p:cNvPr id="21" name="Shape 207"/>
          <p:cNvSpPr/>
          <p:nvPr/>
        </p:nvSpPr>
        <p:spPr>
          <a:xfrm>
            <a:off x="3849914" y="5637659"/>
            <a:ext cx="457200" cy="9144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BBE0E3"/>
          </a:solidFill>
          <a:ln>
            <a:solidFill/>
            <a:round/>
          </a:ln>
        </p:spPr>
        <p:txBody>
          <a:bodyPr lIns="0" tIns="0" rIns="0" bIns="0" anchor="ctr"/>
          <a:lstStyle/>
          <a:p>
            <a:pPr lvl="0"/>
            <a:endParaRPr/>
          </a:p>
        </p:txBody>
      </p:sp>
      <p:sp>
        <p:nvSpPr>
          <p:cNvPr id="22" name="Shape 207"/>
          <p:cNvSpPr/>
          <p:nvPr/>
        </p:nvSpPr>
        <p:spPr>
          <a:xfrm rot="581766">
            <a:off x="10006318" y="5716508"/>
            <a:ext cx="457200" cy="9144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FFFF00"/>
          </a:solidFill>
          <a:ln>
            <a:solidFill/>
            <a:round/>
          </a:ln>
        </p:spPr>
        <p:txBody>
          <a:bodyPr lIns="0" tIns="0" rIns="0" bIns="0" anchor="ctr"/>
          <a:lstStyle/>
          <a:p>
            <a:pPr lvl="0"/>
            <a:endParaRPr/>
          </a:p>
        </p:txBody>
      </p:sp>
      <p:sp>
        <p:nvSpPr>
          <p:cNvPr id="24" name="Arrow: Curved Down 23"/>
          <p:cNvSpPr/>
          <p:nvPr/>
        </p:nvSpPr>
        <p:spPr>
          <a:xfrm>
            <a:off x="6040723" y="2674074"/>
            <a:ext cx="5489387" cy="369330"/>
          </a:xfrm>
          <a:prstGeom prst="curvedDownArrow">
            <a:avLst>
              <a:gd name="adj1" fmla="val 25000"/>
              <a:gd name="adj2" fmla="val 50000"/>
              <a:gd name="adj3" fmla="val 25000"/>
            </a:avLst>
          </a:prstGeom>
          <a:solidFill>
            <a:srgbClr val="FFFFFF"/>
          </a:solidFill>
          <a:ln w="25400" cap="flat">
            <a:solidFill>
              <a:srgbClr val="BBE0E3"/>
            </a:solidFill>
            <a:prstDash val="solid"/>
            <a:bevel/>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defTabSz="914400" latinLnBrk="1" hangingPunct="0"/>
            <a:endParaRPr lang="en-US" dirty="0">
              <a:solidFill>
                <a:srgbClr val="000000"/>
              </a:solidFill>
              <a:latin typeface="Arial"/>
              <a:ea typeface="Arial"/>
              <a:cs typeface="Arial"/>
              <a:sym typeface="Arial"/>
            </a:endParaRPr>
          </a:p>
        </p:txBody>
      </p:sp>
      <p:sp>
        <p:nvSpPr>
          <p:cNvPr id="3" name="Arrow: Right 2"/>
          <p:cNvSpPr/>
          <p:nvPr/>
        </p:nvSpPr>
        <p:spPr>
          <a:xfrm>
            <a:off x="7956396" y="3072842"/>
            <a:ext cx="978408" cy="733659"/>
          </a:xfrm>
          <a:prstGeom prst="rightArrow">
            <a:avLst/>
          </a:prstGeom>
          <a:solidFill>
            <a:srgbClr val="00B0F0"/>
          </a:solidFill>
          <a:ln w="25400" cap="flat">
            <a:solidFill>
              <a:srgbClr val="BBE0E3"/>
            </a:solidFill>
            <a:prstDash val="solid"/>
            <a:bevel/>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defTabSz="914400" latinLnBrk="1" hangingPunct="0"/>
            <a:endParaRPr lang="en-US">
              <a:solidFill>
                <a:srgbClr val="000000"/>
              </a:solidFill>
              <a:latin typeface="Arial"/>
              <a:ea typeface="Arial"/>
              <a:cs typeface="Arial"/>
              <a:sym typeface="Arial"/>
            </a:endParaRPr>
          </a:p>
        </p:txBody>
      </p:sp>
      <p:sp>
        <p:nvSpPr>
          <p:cNvPr id="4" name="Arrow: Left 3"/>
          <p:cNvSpPr/>
          <p:nvPr/>
        </p:nvSpPr>
        <p:spPr>
          <a:xfrm>
            <a:off x="3032336" y="3168248"/>
            <a:ext cx="978408" cy="733659"/>
          </a:xfrm>
          <a:prstGeom prst="leftArrow">
            <a:avLst/>
          </a:prstGeom>
          <a:solidFill>
            <a:srgbClr val="002060"/>
          </a:solidFill>
          <a:ln w="25400" cap="flat">
            <a:solidFill>
              <a:srgbClr val="BBE0E3"/>
            </a:solidFill>
            <a:prstDash val="solid"/>
            <a:bevel/>
          </a:ln>
          <a:effectLst/>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defTabSz="914400" latinLnBrk="1" hangingPunct="0"/>
            <a:endParaRPr lang="en-US">
              <a:solidFill>
                <a:srgbClr val="000000"/>
              </a:solidFill>
              <a:latin typeface="Arial"/>
              <a:ea typeface="Arial"/>
              <a:cs typeface="Arial"/>
              <a:sym typeface="Arial"/>
            </a:endParaRPr>
          </a:p>
        </p:txBody>
      </p:sp>
      <p:sp>
        <p:nvSpPr>
          <p:cNvPr id="25" name="Shape 207"/>
          <p:cNvSpPr/>
          <p:nvPr/>
        </p:nvSpPr>
        <p:spPr>
          <a:xfrm rot="219863">
            <a:off x="3107627" y="5062975"/>
            <a:ext cx="457200" cy="586907"/>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BBE0E3"/>
          </a:solidFill>
          <a:ln>
            <a:solidFill/>
            <a:round/>
          </a:ln>
        </p:spPr>
        <p:txBody>
          <a:bodyPr lIns="0" tIns="0" rIns="0" bIns="0" anchor="ctr"/>
          <a:lstStyle/>
          <a:p>
            <a:pPr lvl="0"/>
            <a:endParaRPr/>
          </a:p>
        </p:txBody>
      </p:sp>
      <p:sp>
        <p:nvSpPr>
          <p:cNvPr id="26" name="Shape 207"/>
          <p:cNvSpPr/>
          <p:nvPr/>
        </p:nvSpPr>
        <p:spPr>
          <a:xfrm rot="219863">
            <a:off x="10110712" y="5205726"/>
            <a:ext cx="457200" cy="586907"/>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FFFF00"/>
          </a:solidFill>
          <a:ln>
            <a:solidFill/>
            <a:round/>
          </a:ln>
        </p:spPr>
        <p:txBody>
          <a:bodyPr lIns="0" tIns="0" rIns="0" bIns="0" anchor="ctr"/>
          <a:lstStyle/>
          <a:p>
            <a:pPr lvl="0"/>
            <a:endParaRPr dirty="0"/>
          </a:p>
        </p:txBody>
      </p:sp>
      <p:sp>
        <p:nvSpPr>
          <p:cNvPr id="27" name="Shape 207"/>
          <p:cNvSpPr/>
          <p:nvPr/>
        </p:nvSpPr>
        <p:spPr>
          <a:xfrm rot="219863">
            <a:off x="6922084" y="5296336"/>
            <a:ext cx="457200" cy="586907"/>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FFFF00"/>
          </a:solidFill>
          <a:ln>
            <a:solidFill/>
            <a:round/>
          </a:ln>
        </p:spPr>
        <p:txBody>
          <a:bodyPr lIns="0" tIns="0" rIns="0" bIns="0" anchor="ctr"/>
          <a:lstStyle/>
          <a:p>
            <a:pPr lvl="0"/>
            <a:endParaRPr/>
          </a:p>
        </p:txBody>
      </p:sp>
      <p:sp>
        <p:nvSpPr>
          <p:cNvPr id="28" name="Shape 207"/>
          <p:cNvSpPr/>
          <p:nvPr/>
        </p:nvSpPr>
        <p:spPr>
          <a:xfrm rot="219863">
            <a:off x="3831626" y="5200240"/>
            <a:ext cx="457200" cy="586907"/>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BBE0E3"/>
          </a:solidFill>
          <a:ln>
            <a:solidFill/>
            <a:round/>
          </a:ln>
        </p:spPr>
        <p:txBody>
          <a:bodyPr lIns="0" tIns="0" rIns="0" bIns="0" anchor="ctr"/>
          <a:lstStyle/>
          <a:p>
            <a:pPr lvl="0"/>
            <a:endParaRPr/>
          </a:p>
        </p:txBody>
      </p:sp>
      <p:sp>
        <p:nvSpPr>
          <p:cNvPr id="29" name="Shape 207">
            <a:extLst>
              <a:ext uri="{FF2B5EF4-FFF2-40B4-BE49-F238E27FC236}">
                <a16:creationId xmlns:a16="http://schemas.microsoft.com/office/drawing/2014/main" id="{2507C7B7-F5C5-45EA-931B-F573CB3AC5A0}"/>
              </a:ext>
            </a:extLst>
          </p:cNvPr>
          <p:cNvSpPr/>
          <p:nvPr/>
        </p:nvSpPr>
        <p:spPr>
          <a:xfrm rot="3796559">
            <a:off x="8297055" y="5654130"/>
            <a:ext cx="619634" cy="690011"/>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FFFF00"/>
          </a:solidFill>
          <a:ln>
            <a:solidFill/>
            <a:round/>
          </a:ln>
        </p:spPr>
        <p:txBody>
          <a:bodyPr lIns="0" tIns="0" rIns="0" bIns="0" anchor="ctr"/>
          <a:lstStyle/>
          <a:p>
            <a:pPr lvl="0"/>
            <a:endParaRPr/>
          </a:p>
        </p:txBody>
      </p:sp>
      <p:sp>
        <p:nvSpPr>
          <p:cNvPr id="30" name="Shape 207">
            <a:extLst>
              <a:ext uri="{FF2B5EF4-FFF2-40B4-BE49-F238E27FC236}">
                <a16:creationId xmlns:a16="http://schemas.microsoft.com/office/drawing/2014/main" id="{8DC04547-CFAE-4253-8BEF-58E303B777A7}"/>
              </a:ext>
            </a:extLst>
          </p:cNvPr>
          <p:cNvSpPr/>
          <p:nvPr/>
        </p:nvSpPr>
        <p:spPr>
          <a:xfrm rot="3978188">
            <a:off x="7829195" y="5937368"/>
            <a:ext cx="457200" cy="9144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FFFF00"/>
          </a:solidFill>
          <a:ln>
            <a:solidFill/>
            <a:round/>
          </a:ln>
        </p:spPr>
        <p:txBody>
          <a:bodyPr lIns="0" tIns="0" rIns="0" bIns="0" anchor="ctr"/>
          <a:lstStyle/>
          <a:p>
            <a:pPr lvl="0"/>
            <a:endParaRPr/>
          </a:p>
        </p:txBody>
      </p:sp>
      <p:sp>
        <p:nvSpPr>
          <p:cNvPr id="31" name="Shape 207">
            <a:extLst>
              <a:ext uri="{FF2B5EF4-FFF2-40B4-BE49-F238E27FC236}">
                <a16:creationId xmlns:a16="http://schemas.microsoft.com/office/drawing/2014/main" id="{F4940FA0-678D-4BCF-B157-CCCD26F98F54}"/>
              </a:ext>
            </a:extLst>
          </p:cNvPr>
          <p:cNvSpPr/>
          <p:nvPr/>
        </p:nvSpPr>
        <p:spPr>
          <a:xfrm rot="581766">
            <a:off x="6849021" y="5753911"/>
            <a:ext cx="457200" cy="9144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solidFill>
            <a:srgbClr val="FFFF00"/>
          </a:solidFill>
          <a:ln>
            <a:solidFill/>
            <a:round/>
          </a:ln>
        </p:spPr>
        <p:txBody>
          <a:bodyPr lIns="0" tIns="0" rIns="0" bIns="0" anchor="ctr"/>
          <a:lstStyle/>
          <a:p>
            <a:pPr lvl="0"/>
            <a:endParaRPr/>
          </a:p>
        </p:txBody>
      </p:sp>
    </p:spTree>
    <p:extLst>
      <p:ext uri="{BB962C8B-B14F-4D97-AF65-F5344CB8AC3E}">
        <p14:creationId xmlns:p14="http://schemas.microsoft.com/office/powerpoint/2010/main" val="2852293974"/>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BF25E-A357-4A7D-A788-B5FE188E66C3}"/>
              </a:ext>
            </a:extLst>
          </p:cNvPr>
          <p:cNvSpPr>
            <a:spLocks noGrp="1"/>
          </p:cNvSpPr>
          <p:nvPr>
            <p:ph type="title"/>
          </p:nvPr>
        </p:nvSpPr>
        <p:spPr/>
        <p:txBody>
          <a:bodyPr>
            <a:normAutofit/>
          </a:bodyPr>
          <a:lstStyle/>
          <a:p>
            <a:r>
              <a:rPr lang="en-US" sz="800" dirty="0"/>
              <a:t>.</a:t>
            </a:r>
          </a:p>
        </p:txBody>
      </p:sp>
      <p:sp>
        <p:nvSpPr>
          <p:cNvPr id="3" name="Content Placeholder 2">
            <a:extLst>
              <a:ext uri="{FF2B5EF4-FFF2-40B4-BE49-F238E27FC236}">
                <a16:creationId xmlns:a16="http://schemas.microsoft.com/office/drawing/2014/main" id="{8C84C8DF-0A5A-4D22-972E-61286C78C9C1}"/>
              </a:ext>
            </a:extLst>
          </p:cNvPr>
          <p:cNvSpPr>
            <a:spLocks noGrp="1"/>
          </p:cNvSpPr>
          <p:nvPr>
            <p:ph idx="1"/>
          </p:nvPr>
        </p:nvSpPr>
        <p:spPr>
          <a:xfrm>
            <a:off x="1484310" y="436099"/>
            <a:ext cx="10018713" cy="5355102"/>
          </a:xfrm>
        </p:spPr>
        <p:txBody>
          <a:bodyPr/>
          <a:lstStyle/>
          <a:p>
            <a:pPr marL="0" indent="0" algn="ctr">
              <a:buNone/>
            </a:pPr>
            <a:r>
              <a:rPr lang="en-US" sz="2800" b="1" dirty="0"/>
              <a:t>WE ARE SAVED BY WHAT JESUS HAS DONE </a:t>
            </a:r>
            <a:r>
              <a:rPr lang="en-US" sz="2800" b="1" u="sng" dirty="0">
                <a:solidFill>
                  <a:srgbClr val="FF0000"/>
                </a:solidFill>
              </a:rPr>
              <a:t>FOR US</a:t>
            </a:r>
            <a:r>
              <a:rPr lang="en-US" sz="2800" b="1" dirty="0"/>
              <a:t>; </a:t>
            </a:r>
          </a:p>
          <a:p>
            <a:pPr marL="0" indent="0" algn="ctr">
              <a:buNone/>
            </a:pPr>
            <a:r>
              <a:rPr lang="en-US" sz="2800" b="1" dirty="0"/>
              <a:t>NOT BY WHAT HE IS DOING </a:t>
            </a:r>
            <a:r>
              <a:rPr lang="en-US" sz="2800" b="1" u="sng" dirty="0">
                <a:solidFill>
                  <a:srgbClr val="7030A0"/>
                </a:solidFill>
              </a:rPr>
              <a:t>IN US</a:t>
            </a:r>
          </a:p>
        </p:txBody>
      </p:sp>
    </p:spTree>
    <p:extLst>
      <p:ext uri="{BB962C8B-B14F-4D97-AF65-F5344CB8AC3E}">
        <p14:creationId xmlns:p14="http://schemas.microsoft.com/office/powerpoint/2010/main" val="28731194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775F5D-AEAE-43FE-804E-8482C16467B7}"/>
              </a:ext>
            </a:extLst>
          </p:cNvPr>
          <p:cNvSpPr>
            <a:spLocks noGrp="1"/>
          </p:cNvSpPr>
          <p:nvPr>
            <p:ph type="title"/>
          </p:nvPr>
        </p:nvSpPr>
        <p:spPr/>
        <p:txBody>
          <a:bodyPr/>
          <a:lstStyle/>
          <a:p>
            <a:r>
              <a:rPr lang="en-US" dirty="0"/>
              <a:t>Saved by the “</a:t>
            </a:r>
            <a:r>
              <a:rPr lang="en-US" i="1" dirty="0"/>
              <a:t>Outside of Us” </a:t>
            </a:r>
            <a:r>
              <a:rPr lang="en-US" dirty="0"/>
              <a:t>Reality</a:t>
            </a:r>
            <a:r>
              <a:rPr lang="en-US" i="1" dirty="0"/>
              <a:t> </a:t>
            </a:r>
          </a:p>
        </p:txBody>
      </p:sp>
      <p:sp>
        <p:nvSpPr>
          <p:cNvPr id="3" name="Text Placeholder 2">
            <a:extLst>
              <a:ext uri="{FF2B5EF4-FFF2-40B4-BE49-F238E27FC236}">
                <a16:creationId xmlns:a16="http://schemas.microsoft.com/office/drawing/2014/main" id="{77B56C2F-4316-46C7-9239-77385934F1C1}"/>
              </a:ext>
            </a:extLst>
          </p:cNvPr>
          <p:cNvSpPr>
            <a:spLocks noGrp="1"/>
          </p:cNvSpPr>
          <p:nvPr>
            <p:ph type="body" idx="1"/>
          </p:nvPr>
        </p:nvSpPr>
        <p:spPr/>
        <p:txBody>
          <a:bodyPr/>
          <a:lstStyle/>
          <a:p>
            <a:r>
              <a:rPr lang="en-US" dirty="0"/>
              <a:t>What God is doing </a:t>
            </a:r>
            <a:r>
              <a:rPr lang="en-US" b="1" dirty="0"/>
              <a:t>in Us </a:t>
            </a:r>
          </a:p>
        </p:txBody>
      </p:sp>
      <p:sp>
        <p:nvSpPr>
          <p:cNvPr id="4" name="Content Placeholder 3">
            <a:extLst>
              <a:ext uri="{FF2B5EF4-FFF2-40B4-BE49-F238E27FC236}">
                <a16:creationId xmlns:a16="http://schemas.microsoft.com/office/drawing/2014/main" id="{7DDB1771-9854-48BF-AD22-E26796419EB5}"/>
              </a:ext>
            </a:extLst>
          </p:cNvPr>
          <p:cNvSpPr>
            <a:spLocks noGrp="1"/>
          </p:cNvSpPr>
          <p:nvPr>
            <p:ph sz="half" idx="2"/>
          </p:nvPr>
        </p:nvSpPr>
        <p:spPr>
          <a:xfrm>
            <a:off x="1598611" y="3234795"/>
            <a:ext cx="4895056" cy="2455862"/>
          </a:xfrm>
        </p:spPr>
        <p:txBody>
          <a:bodyPr/>
          <a:lstStyle/>
          <a:p>
            <a:pPr>
              <a:buFont typeface="Wingdings" panose="05000000000000000000" pitchFamily="2" charset="2"/>
              <a:buChar char="v"/>
            </a:pPr>
            <a:r>
              <a:rPr lang="en-US" dirty="0"/>
              <a:t>Is imperfect </a:t>
            </a:r>
          </a:p>
          <a:p>
            <a:pPr>
              <a:buFont typeface="Wingdings" panose="05000000000000000000" pitchFamily="2" charset="2"/>
              <a:buChar char="v"/>
            </a:pPr>
            <a:endParaRPr lang="en-US" dirty="0"/>
          </a:p>
          <a:p>
            <a:pPr>
              <a:buFont typeface="Wingdings" panose="05000000000000000000" pitchFamily="2" charset="2"/>
              <a:buChar char="v"/>
            </a:pPr>
            <a:r>
              <a:rPr lang="en-US" dirty="0"/>
              <a:t> Is in  process (</a:t>
            </a:r>
            <a:r>
              <a:rPr lang="en-US" dirty="0" err="1"/>
              <a:t>Heb</a:t>
            </a:r>
            <a:r>
              <a:rPr lang="en-US" dirty="0"/>
              <a:t> 10:14)</a:t>
            </a:r>
          </a:p>
          <a:p>
            <a:pPr>
              <a:buFont typeface="Wingdings" panose="05000000000000000000" pitchFamily="2" charset="2"/>
              <a:buChar char="v"/>
            </a:pPr>
            <a:endParaRPr lang="en-US" dirty="0"/>
          </a:p>
          <a:p>
            <a:pPr>
              <a:buFont typeface="Wingdings" panose="05000000000000000000" pitchFamily="2" charset="2"/>
              <a:buChar char="v"/>
            </a:pPr>
            <a:r>
              <a:rPr lang="en-US" dirty="0"/>
              <a:t> Tainted by sin and defiled (Rom 7:18)  </a:t>
            </a:r>
          </a:p>
          <a:p>
            <a:endParaRPr lang="en-US" dirty="0"/>
          </a:p>
        </p:txBody>
      </p:sp>
      <p:sp>
        <p:nvSpPr>
          <p:cNvPr id="5" name="Text Placeholder 4">
            <a:extLst>
              <a:ext uri="{FF2B5EF4-FFF2-40B4-BE49-F238E27FC236}">
                <a16:creationId xmlns:a16="http://schemas.microsoft.com/office/drawing/2014/main" id="{7FC9BCDA-DC3A-4F8C-8640-5D7CC2685026}"/>
              </a:ext>
            </a:extLst>
          </p:cNvPr>
          <p:cNvSpPr>
            <a:spLocks noGrp="1"/>
          </p:cNvSpPr>
          <p:nvPr>
            <p:ph type="body" sz="quarter" idx="3"/>
          </p:nvPr>
        </p:nvSpPr>
        <p:spPr>
          <a:xfrm>
            <a:off x="6493667" y="2667000"/>
            <a:ext cx="5365397" cy="576262"/>
          </a:xfrm>
        </p:spPr>
        <p:txBody>
          <a:bodyPr/>
          <a:lstStyle/>
          <a:p>
            <a:r>
              <a:rPr lang="en-US" dirty="0"/>
              <a:t>What God has done </a:t>
            </a:r>
            <a:r>
              <a:rPr lang="en-US" b="1" dirty="0"/>
              <a:t>Outside of Us </a:t>
            </a:r>
          </a:p>
        </p:txBody>
      </p:sp>
      <p:sp>
        <p:nvSpPr>
          <p:cNvPr id="6" name="Content Placeholder 5">
            <a:extLst>
              <a:ext uri="{FF2B5EF4-FFF2-40B4-BE49-F238E27FC236}">
                <a16:creationId xmlns:a16="http://schemas.microsoft.com/office/drawing/2014/main" id="{6DB39225-B2EE-4CA8-94B3-1DDDA1FC000A}"/>
              </a:ext>
            </a:extLst>
          </p:cNvPr>
          <p:cNvSpPr>
            <a:spLocks noGrp="1"/>
          </p:cNvSpPr>
          <p:nvPr>
            <p:ph sz="quarter" idx="4"/>
          </p:nvPr>
        </p:nvSpPr>
        <p:spPr/>
        <p:txBody>
          <a:bodyPr/>
          <a:lstStyle/>
          <a:p>
            <a:pPr>
              <a:buFont typeface="Wingdings" panose="05000000000000000000" pitchFamily="2" charset="2"/>
              <a:buChar char="v"/>
            </a:pPr>
            <a:r>
              <a:rPr lang="en-US" dirty="0"/>
              <a:t>Perfect  (</a:t>
            </a:r>
            <a:r>
              <a:rPr lang="en-US" dirty="0" err="1"/>
              <a:t>Heb</a:t>
            </a:r>
            <a:r>
              <a:rPr lang="en-US" dirty="0"/>
              <a:t> 7:26)</a:t>
            </a:r>
          </a:p>
          <a:p>
            <a:pPr>
              <a:buFont typeface="Wingdings" panose="05000000000000000000" pitchFamily="2" charset="2"/>
              <a:buChar char="v"/>
            </a:pPr>
            <a:endParaRPr lang="en-US" dirty="0"/>
          </a:p>
          <a:p>
            <a:pPr>
              <a:buFont typeface="Wingdings" panose="05000000000000000000" pitchFamily="2" charset="2"/>
              <a:buChar char="v"/>
            </a:pPr>
            <a:r>
              <a:rPr lang="en-US" dirty="0"/>
              <a:t> Is Completed (</a:t>
            </a:r>
            <a:r>
              <a:rPr lang="en-US" dirty="0" err="1"/>
              <a:t>Heb</a:t>
            </a:r>
            <a:r>
              <a:rPr lang="en-US" dirty="0"/>
              <a:t> 10:10,14; John 19:30)</a:t>
            </a:r>
          </a:p>
          <a:p>
            <a:pPr>
              <a:buFont typeface="Wingdings" panose="05000000000000000000" pitchFamily="2" charset="2"/>
              <a:buChar char="v"/>
            </a:pPr>
            <a:endParaRPr lang="en-US" dirty="0"/>
          </a:p>
          <a:p>
            <a:pPr>
              <a:buFont typeface="Wingdings" panose="05000000000000000000" pitchFamily="2" charset="2"/>
              <a:buChar char="v"/>
            </a:pPr>
            <a:r>
              <a:rPr lang="en-US" dirty="0"/>
              <a:t> Sinless, undefiled (1Pt 2:22)</a:t>
            </a:r>
          </a:p>
          <a:p>
            <a:endParaRPr lang="en-US" dirty="0"/>
          </a:p>
        </p:txBody>
      </p:sp>
      <p:sp>
        <p:nvSpPr>
          <p:cNvPr id="7" name="Rectangle 6">
            <a:extLst>
              <a:ext uri="{FF2B5EF4-FFF2-40B4-BE49-F238E27FC236}">
                <a16:creationId xmlns:a16="http://schemas.microsoft.com/office/drawing/2014/main" id="{31292C34-BFA6-4157-B2AB-247D7E97A7D1}"/>
              </a:ext>
            </a:extLst>
          </p:cNvPr>
          <p:cNvSpPr/>
          <p:nvPr/>
        </p:nvSpPr>
        <p:spPr>
          <a:xfrm>
            <a:off x="6484876" y="2839522"/>
            <a:ext cx="308098" cy="369332"/>
          </a:xfrm>
          <a:prstGeom prst="rect">
            <a:avLst/>
          </a:prstGeom>
        </p:spPr>
        <p:txBody>
          <a:bodyPr wrap="none">
            <a:spAutoFit/>
          </a:bodyPr>
          <a:lstStyle/>
          <a:p>
            <a:r>
              <a:rPr lang="en-US" dirty="0"/>
              <a:t>o</a:t>
            </a:r>
          </a:p>
        </p:txBody>
      </p:sp>
    </p:spTree>
    <p:extLst>
      <p:ext uri="{BB962C8B-B14F-4D97-AF65-F5344CB8AC3E}">
        <p14:creationId xmlns:p14="http://schemas.microsoft.com/office/powerpoint/2010/main" val="21902870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23BE6-300C-4DC3-A1C9-A29D8061320E}"/>
              </a:ext>
            </a:extLst>
          </p:cNvPr>
          <p:cNvSpPr>
            <a:spLocks noGrp="1"/>
          </p:cNvSpPr>
          <p:nvPr>
            <p:ph type="title"/>
          </p:nvPr>
        </p:nvSpPr>
        <p:spPr/>
        <p:txBody>
          <a:bodyPr/>
          <a:lstStyle/>
          <a:p>
            <a:r>
              <a:rPr lang="en-US" dirty="0"/>
              <a:t>Saved by the “</a:t>
            </a:r>
            <a:r>
              <a:rPr lang="en-US" i="1" dirty="0"/>
              <a:t>Outside of Us” </a:t>
            </a:r>
            <a:r>
              <a:rPr lang="en-US" dirty="0"/>
              <a:t>Reality </a:t>
            </a:r>
          </a:p>
        </p:txBody>
      </p:sp>
      <p:sp>
        <p:nvSpPr>
          <p:cNvPr id="3" name="Text Placeholder 2">
            <a:extLst>
              <a:ext uri="{FF2B5EF4-FFF2-40B4-BE49-F238E27FC236}">
                <a16:creationId xmlns:a16="http://schemas.microsoft.com/office/drawing/2014/main" id="{A184FF2A-6D1E-46C0-9862-C06B73688082}"/>
              </a:ext>
            </a:extLst>
          </p:cNvPr>
          <p:cNvSpPr>
            <a:spLocks noGrp="1"/>
          </p:cNvSpPr>
          <p:nvPr>
            <p:ph type="body" idx="1"/>
          </p:nvPr>
        </p:nvSpPr>
        <p:spPr/>
        <p:txBody>
          <a:bodyPr/>
          <a:lstStyle/>
          <a:p>
            <a:r>
              <a:rPr lang="en-US" dirty="0"/>
              <a:t>What God is Doing </a:t>
            </a:r>
            <a:r>
              <a:rPr lang="en-US" b="1" dirty="0"/>
              <a:t>in US</a:t>
            </a:r>
          </a:p>
        </p:txBody>
      </p:sp>
      <p:sp>
        <p:nvSpPr>
          <p:cNvPr id="4" name="Content Placeholder 3">
            <a:extLst>
              <a:ext uri="{FF2B5EF4-FFF2-40B4-BE49-F238E27FC236}">
                <a16:creationId xmlns:a16="http://schemas.microsoft.com/office/drawing/2014/main" id="{E2EF9994-2239-4715-A0D3-56381FB21661}"/>
              </a:ext>
            </a:extLst>
          </p:cNvPr>
          <p:cNvSpPr>
            <a:spLocks noGrp="1"/>
          </p:cNvSpPr>
          <p:nvPr>
            <p:ph sz="half" idx="2"/>
          </p:nvPr>
        </p:nvSpPr>
        <p:spPr/>
        <p:txBody>
          <a:bodyPr>
            <a:normAutofit/>
          </a:bodyPr>
          <a:lstStyle/>
          <a:p>
            <a:pPr>
              <a:buFont typeface="Wingdings" panose="05000000000000000000" pitchFamily="2" charset="2"/>
              <a:buChar char="v"/>
            </a:pPr>
            <a:r>
              <a:rPr lang="en-US" dirty="0"/>
              <a:t> Not the basis  of our salvation (Rom 3:20)</a:t>
            </a:r>
          </a:p>
          <a:p>
            <a:pPr marL="0" indent="0">
              <a:buNone/>
            </a:pPr>
            <a:endParaRPr lang="en-US" dirty="0"/>
          </a:p>
          <a:p>
            <a:pPr>
              <a:buFont typeface="Wingdings" panose="05000000000000000000" pitchFamily="2" charset="2"/>
              <a:buChar char="v"/>
            </a:pPr>
            <a:r>
              <a:rPr lang="en-US" dirty="0"/>
              <a:t>A symbol of the righteousness of God </a:t>
            </a:r>
          </a:p>
          <a:p>
            <a:pPr>
              <a:buFont typeface="Wingdings" panose="05000000000000000000" pitchFamily="2" charset="2"/>
              <a:buChar char="v"/>
            </a:pPr>
            <a:endParaRPr lang="en-US" dirty="0"/>
          </a:p>
          <a:p>
            <a:pPr>
              <a:buFont typeface="Wingdings" panose="05000000000000000000" pitchFamily="2" charset="2"/>
              <a:buChar char="v"/>
            </a:pPr>
            <a:r>
              <a:rPr lang="en-US" dirty="0"/>
              <a:t>Involves the process of overcoming sin (Rev 3:21a)</a:t>
            </a:r>
          </a:p>
          <a:p>
            <a:pPr marL="0" indent="0">
              <a:buNone/>
            </a:pPr>
            <a:endParaRPr lang="en-US" dirty="0"/>
          </a:p>
          <a:p>
            <a:endParaRPr lang="en-US" dirty="0"/>
          </a:p>
        </p:txBody>
      </p:sp>
      <p:sp>
        <p:nvSpPr>
          <p:cNvPr id="5" name="Text Placeholder 4">
            <a:extLst>
              <a:ext uri="{FF2B5EF4-FFF2-40B4-BE49-F238E27FC236}">
                <a16:creationId xmlns:a16="http://schemas.microsoft.com/office/drawing/2014/main" id="{4CB7E447-0173-4199-BF50-E027E9091B88}"/>
              </a:ext>
            </a:extLst>
          </p:cNvPr>
          <p:cNvSpPr>
            <a:spLocks noGrp="1"/>
          </p:cNvSpPr>
          <p:nvPr>
            <p:ph type="body" sz="quarter" idx="3"/>
          </p:nvPr>
        </p:nvSpPr>
        <p:spPr/>
        <p:txBody>
          <a:bodyPr/>
          <a:lstStyle/>
          <a:p>
            <a:r>
              <a:rPr lang="en-US" dirty="0"/>
              <a:t>.What God has Done </a:t>
            </a:r>
            <a:r>
              <a:rPr lang="en-US" b="1" dirty="0"/>
              <a:t>for US</a:t>
            </a:r>
          </a:p>
        </p:txBody>
      </p:sp>
      <p:sp>
        <p:nvSpPr>
          <p:cNvPr id="6" name="Content Placeholder 5">
            <a:extLst>
              <a:ext uri="{FF2B5EF4-FFF2-40B4-BE49-F238E27FC236}">
                <a16:creationId xmlns:a16="http://schemas.microsoft.com/office/drawing/2014/main" id="{8339685B-822B-49CC-903D-3744E93E6AA0}"/>
              </a:ext>
            </a:extLst>
          </p:cNvPr>
          <p:cNvSpPr>
            <a:spLocks noGrp="1"/>
          </p:cNvSpPr>
          <p:nvPr>
            <p:ph sz="quarter" idx="4"/>
          </p:nvPr>
        </p:nvSpPr>
        <p:spPr/>
        <p:txBody>
          <a:bodyPr>
            <a:normAutofit/>
          </a:bodyPr>
          <a:lstStyle/>
          <a:p>
            <a:pPr>
              <a:buFont typeface="Wingdings" panose="05000000000000000000" pitchFamily="2" charset="2"/>
              <a:buChar char="v"/>
            </a:pPr>
            <a:r>
              <a:rPr lang="en-US" dirty="0"/>
              <a:t>Is the basis of our salvation (Gal 2:14-16)</a:t>
            </a:r>
          </a:p>
          <a:p>
            <a:pPr marL="0" indent="0">
              <a:buNone/>
            </a:pPr>
            <a:endParaRPr lang="en-US" dirty="0"/>
          </a:p>
          <a:p>
            <a:pPr>
              <a:buFont typeface="Wingdings" panose="05000000000000000000" pitchFamily="2" charset="2"/>
              <a:buChar char="v"/>
            </a:pPr>
            <a:r>
              <a:rPr lang="en-US" dirty="0"/>
              <a:t>Is the reality of the full righteousness of God (Rom 1:17) </a:t>
            </a:r>
          </a:p>
          <a:p>
            <a:pPr marL="0" indent="0">
              <a:buNone/>
            </a:pPr>
            <a:endParaRPr lang="en-US" dirty="0"/>
          </a:p>
          <a:p>
            <a:pPr>
              <a:buFont typeface="Wingdings" panose="05000000000000000000" pitchFamily="2" charset="2"/>
              <a:buChar char="v"/>
            </a:pPr>
            <a:r>
              <a:rPr lang="en-US" dirty="0">
                <a:solidFill>
                  <a:srgbClr val="7030A0"/>
                </a:solidFill>
              </a:rPr>
              <a:t>Has already overcome </a:t>
            </a:r>
            <a:r>
              <a:rPr lang="en-US" dirty="0"/>
              <a:t>sin (Rev 3:21b)</a:t>
            </a:r>
          </a:p>
          <a:p>
            <a:endParaRPr lang="en-US" dirty="0"/>
          </a:p>
        </p:txBody>
      </p:sp>
    </p:spTree>
    <p:extLst>
      <p:ext uri="{BB962C8B-B14F-4D97-AF65-F5344CB8AC3E}">
        <p14:creationId xmlns:p14="http://schemas.microsoft.com/office/powerpoint/2010/main" val="12447896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6BCE5-FA36-456C-9387-58659FAC3C5C}"/>
              </a:ext>
            </a:extLst>
          </p:cNvPr>
          <p:cNvSpPr>
            <a:spLocks noGrp="1"/>
          </p:cNvSpPr>
          <p:nvPr>
            <p:ph type="title"/>
          </p:nvPr>
        </p:nvSpPr>
        <p:spPr/>
        <p:txBody>
          <a:bodyPr/>
          <a:lstStyle/>
          <a:p>
            <a:r>
              <a:rPr lang="en-US" dirty="0"/>
              <a:t>The Person of Jesus is Our Righteousness/Justification  </a:t>
            </a:r>
          </a:p>
        </p:txBody>
      </p:sp>
      <p:sp>
        <p:nvSpPr>
          <p:cNvPr id="3" name="Content Placeholder 2">
            <a:extLst>
              <a:ext uri="{FF2B5EF4-FFF2-40B4-BE49-F238E27FC236}">
                <a16:creationId xmlns:a16="http://schemas.microsoft.com/office/drawing/2014/main" id="{8D2E118B-C119-49F5-84BF-681366106F3D}"/>
              </a:ext>
            </a:extLst>
          </p:cNvPr>
          <p:cNvSpPr>
            <a:spLocks noGrp="1"/>
          </p:cNvSpPr>
          <p:nvPr>
            <p:ph idx="1"/>
          </p:nvPr>
        </p:nvSpPr>
        <p:spPr/>
        <p:txBody>
          <a:bodyPr>
            <a:normAutofit/>
          </a:bodyPr>
          <a:lstStyle/>
          <a:p>
            <a:pPr lvl="1">
              <a:buFont typeface="Wingdings" panose="05000000000000000000" pitchFamily="2" charset="2"/>
              <a:buChar char="Ø"/>
            </a:pPr>
            <a:r>
              <a:rPr lang="en-US" sz="2800" dirty="0"/>
              <a:t>1Cor 1: 30, 31: But by his doing you are in Christ Jesus, who became to us </a:t>
            </a:r>
            <a:r>
              <a:rPr lang="en-US" sz="2800" b="1" u="sng" dirty="0"/>
              <a:t>wisdom</a:t>
            </a:r>
            <a:r>
              <a:rPr lang="en-US" sz="2800" b="1" dirty="0"/>
              <a:t> </a:t>
            </a:r>
            <a:r>
              <a:rPr lang="en-US" sz="2800" dirty="0"/>
              <a:t>from God, and </a:t>
            </a:r>
            <a:r>
              <a:rPr lang="en-US" sz="2800" b="1" u="sng" dirty="0"/>
              <a:t>righteousness</a:t>
            </a:r>
            <a:r>
              <a:rPr lang="en-US" sz="2800" u="sng" dirty="0"/>
              <a:t> </a:t>
            </a:r>
            <a:r>
              <a:rPr lang="en-US" sz="2800" dirty="0"/>
              <a:t>and </a:t>
            </a:r>
            <a:r>
              <a:rPr lang="en-US" sz="2800" b="1" u="sng" dirty="0"/>
              <a:t>sanctification</a:t>
            </a:r>
            <a:r>
              <a:rPr lang="en-US" sz="2800" u="sng" dirty="0"/>
              <a:t> </a:t>
            </a:r>
            <a:r>
              <a:rPr lang="en-US" sz="2800" dirty="0"/>
              <a:t>and</a:t>
            </a:r>
            <a:r>
              <a:rPr lang="en-US" sz="2800" b="1" u="sng" dirty="0"/>
              <a:t> redemption</a:t>
            </a:r>
            <a:r>
              <a:rPr lang="en-US" sz="2800" dirty="0"/>
              <a:t>, so that just as it is written, Let Him who boasts, boast in the Lord.  </a:t>
            </a:r>
          </a:p>
        </p:txBody>
      </p:sp>
    </p:spTree>
    <p:extLst>
      <p:ext uri="{BB962C8B-B14F-4D97-AF65-F5344CB8AC3E}">
        <p14:creationId xmlns:p14="http://schemas.microsoft.com/office/powerpoint/2010/main" val="8173177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1682F-A444-4CF7-B59F-3E82412ABE5F}"/>
              </a:ext>
            </a:extLst>
          </p:cNvPr>
          <p:cNvSpPr>
            <a:spLocks noGrp="1"/>
          </p:cNvSpPr>
          <p:nvPr>
            <p:ph type="title"/>
          </p:nvPr>
        </p:nvSpPr>
        <p:spPr/>
        <p:txBody>
          <a:bodyPr>
            <a:normAutofit/>
          </a:bodyPr>
          <a:lstStyle/>
          <a:p>
            <a:r>
              <a:rPr lang="en-US" dirty="0"/>
              <a:t>.</a:t>
            </a:r>
          </a:p>
        </p:txBody>
      </p:sp>
      <p:sp>
        <p:nvSpPr>
          <p:cNvPr id="3" name="Content Placeholder 2">
            <a:extLst>
              <a:ext uri="{FF2B5EF4-FFF2-40B4-BE49-F238E27FC236}">
                <a16:creationId xmlns:a16="http://schemas.microsoft.com/office/drawing/2014/main" id="{BFE4A3EB-E3C9-48F6-B386-F91BA2041ABE}"/>
              </a:ext>
            </a:extLst>
          </p:cNvPr>
          <p:cNvSpPr>
            <a:spLocks noGrp="1"/>
          </p:cNvSpPr>
          <p:nvPr>
            <p:ph idx="1"/>
          </p:nvPr>
        </p:nvSpPr>
        <p:spPr>
          <a:xfrm>
            <a:off x="1484310" y="611945"/>
            <a:ext cx="10018713" cy="5105400"/>
          </a:xfrm>
        </p:spPr>
        <p:txBody>
          <a:bodyPr/>
          <a:lstStyle/>
          <a:p>
            <a:pPr algn="ctr">
              <a:buFont typeface="Wingdings" panose="05000000000000000000" pitchFamily="2" charset="2"/>
              <a:buChar char="Ø"/>
            </a:pPr>
            <a:r>
              <a:rPr lang="en-US" b="1" dirty="0"/>
              <a:t>IF JESUS IS THE REALITY OF OUR  JUSTIFICATION, REDEMPTION, SANCTIFICATION AND SALVATION,  THEN A SPECIFIC DAY CANNOT BE OBLIGATORY AS THE SYMBOL OF SALVATION </a:t>
            </a:r>
          </a:p>
        </p:txBody>
      </p:sp>
    </p:spTree>
    <p:extLst>
      <p:ext uri="{BB962C8B-B14F-4D97-AF65-F5344CB8AC3E}">
        <p14:creationId xmlns:p14="http://schemas.microsoft.com/office/powerpoint/2010/main" val="9058604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24403-055E-414B-A12F-B1EDDBAB39E6}"/>
              </a:ext>
            </a:extLst>
          </p:cNvPr>
          <p:cNvSpPr>
            <a:spLocks noGrp="1"/>
          </p:cNvSpPr>
          <p:nvPr>
            <p:ph type="title"/>
          </p:nvPr>
        </p:nvSpPr>
        <p:spPr/>
        <p:txBody>
          <a:bodyPr/>
          <a:lstStyle/>
          <a:p>
            <a:r>
              <a:rPr lang="en-US" dirty="0"/>
              <a:t>WHY? </a:t>
            </a:r>
          </a:p>
        </p:txBody>
      </p:sp>
      <p:sp>
        <p:nvSpPr>
          <p:cNvPr id="3" name="Content Placeholder 2">
            <a:extLst>
              <a:ext uri="{FF2B5EF4-FFF2-40B4-BE49-F238E27FC236}">
                <a16:creationId xmlns:a16="http://schemas.microsoft.com/office/drawing/2014/main" id="{BBAA09FC-33F8-4629-823C-9AED2EE4AFBF}"/>
              </a:ext>
            </a:extLst>
          </p:cNvPr>
          <p:cNvSpPr>
            <a:spLocks noGrp="1"/>
          </p:cNvSpPr>
          <p:nvPr>
            <p:ph idx="1"/>
          </p:nvPr>
        </p:nvSpPr>
        <p:spPr/>
        <p:txBody>
          <a:bodyPr/>
          <a:lstStyle/>
          <a:p>
            <a:pPr algn="ctr">
              <a:buFont typeface="Wingdings" panose="05000000000000000000" pitchFamily="2" charset="2"/>
              <a:buChar char="v"/>
            </a:pPr>
            <a:r>
              <a:rPr lang="en-US" b="1" dirty="0"/>
              <a:t>ALL THAT THE SABBATH REPRESENTED, JESUS IS, AND IT IS WRONG TO MANDATE ANY OTHER ENTITY, </a:t>
            </a:r>
            <a:r>
              <a:rPr lang="en-US" dirty="0"/>
              <a:t>LIKE A DAY</a:t>
            </a:r>
            <a:r>
              <a:rPr lang="en-US" b="1" dirty="0"/>
              <a:t>, TO  CARRY OUT THESE SPECIFIC FUNCTIONS OF JESUS</a:t>
            </a:r>
          </a:p>
        </p:txBody>
      </p:sp>
    </p:spTree>
    <p:extLst>
      <p:ext uri="{BB962C8B-B14F-4D97-AF65-F5344CB8AC3E}">
        <p14:creationId xmlns:p14="http://schemas.microsoft.com/office/powerpoint/2010/main" val="3039275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74A2054-0F2C-4FB4-A020-280EFD70E4C7}"/>
              </a:ext>
            </a:extLst>
          </p:cNvPr>
          <p:cNvSpPr>
            <a:spLocks noGrp="1" noChangeArrowheads="1"/>
          </p:cNvSpPr>
          <p:nvPr>
            <p:ph type="title"/>
          </p:nvPr>
        </p:nvSpPr>
        <p:spPr>
          <a:xfrm>
            <a:off x="2506664" y="457200"/>
            <a:ext cx="7704137" cy="1981200"/>
          </a:xfrm>
        </p:spPr>
        <p:txBody>
          <a:bodyPr/>
          <a:lstStyle/>
          <a:p>
            <a:pPr eaLnBrk="1" hangingPunct="1"/>
            <a:r>
              <a:rPr lang="en-US" altLang="en-US" dirty="0">
                <a:ln>
                  <a:noFill/>
                </a:ln>
              </a:rPr>
              <a:t>Objectives of the Seminar </a:t>
            </a:r>
          </a:p>
        </p:txBody>
      </p:sp>
      <p:sp>
        <p:nvSpPr>
          <p:cNvPr id="3" name="Content Placeholder 2">
            <a:extLst>
              <a:ext uri="{FF2B5EF4-FFF2-40B4-BE49-F238E27FC236}">
                <a16:creationId xmlns:a16="http://schemas.microsoft.com/office/drawing/2014/main" id="{F9E1C4CF-B4E3-4D9A-B18B-E2CF3A65759A}"/>
              </a:ext>
            </a:extLst>
          </p:cNvPr>
          <p:cNvSpPr>
            <a:spLocks noGrp="1"/>
          </p:cNvSpPr>
          <p:nvPr>
            <p:ph idx="1"/>
          </p:nvPr>
        </p:nvSpPr>
        <p:spPr>
          <a:xfrm>
            <a:off x="2506664" y="2667001"/>
            <a:ext cx="7704137" cy="3332163"/>
          </a:xfrm>
        </p:spPr>
        <p:txBody>
          <a:bodyPr rtlCol="0">
            <a:normAutofit/>
          </a:bodyPr>
          <a:lstStyle/>
          <a:p>
            <a:pPr marL="0" indent="0">
              <a:spcAft>
                <a:spcPts val="0"/>
              </a:spcAft>
              <a:buClr>
                <a:schemeClr val="tx1">
                  <a:lumMod val="85000"/>
                  <a:lumOff val="15000"/>
                </a:schemeClr>
              </a:buClr>
              <a:buNone/>
              <a:defRPr/>
            </a:pPr>
            <a:r>
              <a:rPr lang="en-US" altLang="en-US" dirty="0"/>
              <a:t>3. To show that insistence on the Sabbath being a specific day is to belittle God’s law and to unintentionally become an </a:t>
            </a:r>
            <a:r>
              <a:rPr lang="en-US" altLang="en-US" b="1" u="sng" dirty="0"/>
              <a:t>outright Sabbath-breaker</a:t>
            </a:r>
          </a:p>
          <a:p>
            <a:pPr marL="0" indent="0">
              <a:spcAft>
                <a:spcPts val="0"/>
              </a:spcAft>
              <a:buClr>
                <a:schemeClr val="tx1">
                  <a:lumMod val="85000"/>
                  <a:lumOff val="15000"/>
                </a:schemeClr>
              </a:buClr>
              <a:buNone/>
              <a:defRPr/>
            </a:pPr>
            <a:endParaRPr lang="en-US" altLang="en-US" dirty="0"/>
          </a:p>
          <a:p>
            <a:pPr marL="0" indent="0">
              <a:spcAft>
                <a:spcPts val="0"/>
              </a:spcAft>
              <a:buClr>
                <a:schemeClr val="tx1">
                  <a:lumMod val="85000"/>
                  <a:lumOff val="15000"/>
                </a:schemeClr>
              </a:buClr>
              <a:buNone/>
              <a:defRPr/>
            </a:pPr>
            <a:r>
              <a:rPr lang="en-US" dirty="0"/>
              <a:t>4. To demonstrate that the person of Jesus, and not a day is god’s obligatory sabbath </a:t>
            </a:r>
          </a:p>
          <a:p>
            <a:pPr eaLnBrk="1" fontAlgn="auto" hangingPunct="1">
              <a:buClr>
                <a:schemeClr val="accent1">
                  <a:lumMod val="75000"/>
                </a:schemeClr>
              </a:buClr>
              <a:buFont typeface="Arial"/>
              <a:buChar char="•"/>
              <a:defRPr/>
            </a:pPr>
            <a:endParaRPr lang="en-US" dirty="0"/>
          </a:p>
        </p:txBody>
      </p:sp>
    </p:spTree>
    <p:extLst>
      <p:ext uri="{BB962C8B-B14F-4D97-AF65-F5344CB8AC3E}">
        <p14:creationId xmlns:p14="http://schemas.microsoft.com/office/powerpoint/2010/main" val="11935344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80205-9CC3-4380-A7E5-65467AD22ED8}"/>
              </a:ext>
            </a:extLst>
          </p:cNvPr>
          <p:cNvSpPr>
            <a:spLocks noGrp="1"/>
          </p:cNvSpPr>
          <p:nvPr>
            <p:ph type="title"/>
          </p:nvPr>
        </p:nvSpPr>
        <p:spPr/>
        <p:txBody>
          <a:bodyPr>
            <a:normAutofit/>
          </a:bodyPr>
          <a:lstStyle/>
          <a:p>
            <a:pPr algn="l"/>
            <a:br>
              <a:rPr lang="en-US" sz="1800" dirty="0"/>
            </a:br>
            <a:br>
              <a:rPr lang="en-US" sz="1800" dirty="0"/>
            </a:br>
            <a:r>
              <a:rPr lang="en-US" sz="1800" dirty="0"/>
              <a:t>                  </a:t>
            </a:r>
            <a:br>
              <a:rPr lang="en-US" sz="1800" dirty="0"/>
            </a:br>
            <a:r>
              <a:rPr lang="en-US" sz="1800" dirty="0"/>
              <a:t>                                        </a:t>
            </a:r>
          </a:p>
        </p:txBody>
      </p:sp>
      <p:sp>
        <p:nvSpPr>
          <p:cNvPr id="3" name="Content Placeholder 2">
            <a:extLst>
              <a:ext uri="{FF2B5EF4-FFF2-40B4-BE49-F238E27FC236}">
                <a16:creationId xmlns:a16="http://schemas.microsoft.com/office/drawing/2014/main" id="{E58B99B5-9600-4428-AAE7-EDCC880D31FC}"/>
              </a:ext>
            </a:extLst>
          </p:cNvPr>
          <p:cNvSpPr>
            <a:spLocks noGrp="1"/>
          </p:cNvSpPr>
          <p:nvPr>
            <p:ph idx="1"/>
          </p:nvPr>
        </p:nvSpPr>
        <p:spPr>
          <a:xfrm>
            <a:off x="116114" y="1825625"/>
            <a:ext cx="12075886" cy="4351338"/>
          </a:xfrm>
        </p:spPr>
        <p:txBody>
          <a:bodyPr/>
          <a:lstStyle/>
          <a:p>
            <a:pPr marL="0" indent="0">
              <a:buNone/>
            </a:pPr>
            <a:r>
              <a:rPr lang="en-US" sz="2800" dirty="0"/>
              <a:t> </a:t>
            </a:r>
          </a:p>
        </p:txBody>
      </p:sp>
      <p:sp>
        <p:nvSpPr>
          <p:cNvPr id="13" name="Oval 12">
            <a:extLst>
              <a:ext uri="{FF2B5EF4-FFF2-40B4-BE49-F238E27FC236}">
                <a16:creationId xmlns:a16="http://schemas.microsoft.com/office/drawing/2014/main" id="{3A3634D4-7704-4038-9B73-D0F2D8A88811}"/>
              </a:ext>
            </a:extLst>
          </p:cNvPr>
          <p:cNvSpPr/>
          <p:nvPr/>
        </p:nvSpPr>
        <p:spPr>
          <a:xfrm>
            <a:off x="21534" y="4436824"/>
            <a:ext cx="914400" cy="1148932"/>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ALL</a:t>
            </a:r>
          </a:p>
        </p:txBody>
      </p:sp>
      <p:sp>
        <p:nvSpPr>
          <p:cNvPr id="15" name="Oval 14">
            <a:extLst>
              <a:ext uri="{FF2B5EF4-FFF2-40B4-BE49-F238E27FC236}">
                <a16:creationId xmlns:a16="http://schemas.microsoft.com/office/drawing/2014/main" id="{DB5A8C49-7AAB-4E6A-B98A-53553DD3DFD6}"/>
              </a:ext>
            </a:extLst>
          </p:cNvPr>
          <p:cNvSpPr/>
          <p:nvPr/>
        </p:nvSpPr>
        <p:spPr>
          <a:xfrm>
            <a:off x="151070" y="3795267"/>
            <a:ext cx="604157" cy="625133"/>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225CE07C-ADE5-43F5-97EF-17EC1918AF04}"/>
              </a:ext>
            </a:extLst>
          </p:cNvPr>
          <p:cNvSpPr/>
          <p:nvPr/>
        </p:nvSpPr>
        <p:spPr>
          <a:xfrm>
            <a:off x="328640" y="295911"/>
            <a:ext cx="438821" cy="77211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8C15B29B-DFDF-4C58-83C6-46B14431103C}"/>
              </a:ext>
            </a:extLst>
          </p:cNvPr>
          <p:cNvSpPr/>
          <p:nvPr/>
        </p:nvSpPr>
        <p:spPr>
          <a:xfrm>
            <a:off x="1" y="1000354"/>
            <a:ext cx="1058907" cy="984575"/>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Israel </a:t>
            </a:r>
          </a:p>
        </p:txBody>
      </p:sp>
      <p:sp>
        <p:nvSpPr>
          <p:cNvPr id="19" name="Oval 18">
            <a:extLst>
              <a:ext uri="{FF2B5EF4-FFF2-40B4-BE49-F238E27FC236}">
                <a16:creationId xmlns:a16="http://schemas.microsoft.com/office/drawing/2014/main" id="{485AE759-8466-4E35-ACE1-9CA60CF692CD}"/>
              </a:ext>
            </a:extLst>
          </p:cNvPr>
          <p:cNvSpPr/>
          <p:nvPr/>
        </p:nvSpPr>
        <p:spPr>
          <a:xfrm>
            <a:off x="9697826" y="-48455"/>
            <a:ext cx="704216" cy="88978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3551774B-92F8-4757-8309-A997060846B0}"/>
              </a:ext>
            </a:extLst>
          </p:cNvPr>
          <p:cNvSpPr/>
          <p:nvPr/>
        </p:nvSpPr>
        <p:spPr>
          <a:xfrm>
            <a:off x="9567533" y="841333"/>
            <a:ext cx="1042512" cy="1222103"/>
          </a:xfrm>
          <a:prstGeom prst="ellipse">
            <a:avLst/>
          </a:prstGeom>
          <a:solidFill>
            <a:srgbClr val="FFFF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God</a:t>
            </a:r>
            <a:r>
              <a:rPr lang="en-US" sz="2000" dirty="0"/>
              <a:t> </a:t>
            </a:r>
          </a:p>
        </p:txBody>
      </p:sp>
      <p:sp>
        <p:nvSpPr>
          <p:cNvPr id="22" name="Arc 21">
            <a:extLst>
              <a:ext uri="{FF2B5EF4-FFF2-40B4-BE49-F238E27FC236}">
                <a16:creationId xmlns:a16="http://schemas.microsoft.com/office/drawing/2014/main" id="{D5908BDD-D2FC-41A1-91EA-46418CA8DEA3}"/>
              </a:ext>
            </a:extLst>
          </p:cNvPr>
          <p:cNvSpPr/>
          <p:nvPr/>
        </p:nvSpPr>
        <p:spPr>
          <a:xfrm rot="-5400000">
            <a:off x="8765209" y="3571987"/>
            <a:ext cx="3069450" cy="2001079"/>
          </a:xfrm>
          <a:prstGeom prst="arc">
            <a:avLst>
              <a:gd name="adj1" fmla="val 190877"/>
              <a:gd name="adj2" fmla="val 1580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Arc 22">
            <a:extLst>
              <a:ext uri="{FF2B5EF4-FFF2-40B4-BE49-F238E27FC236}">
                <a16:creationId xmlns:a16="http://schemas.microsoft.com/office/drawing/2014/main" id="{BA742351-360F-48A2-94CC-B729EDF18BC3}"/>
              </a:ext>
            </a:extLst>
          </p:cNvPr>
          <p:cNvSpPr/>
          <p:nvPr/>
        </p:nvSpPr>
        <p:spPr>
          <a:xfrm>
            <a:off x="9126041" y="-129708"/>
            <a:ext cx="1876675" cy="2395474"/>
          </a:xfrm>
          <a:prstGeom prst="arc">
            <a:avLst>
              <a:gd name="adj1" fmla="val 190877"/>
              <a:gd name="adj2" fmla="val 16673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E445D437-AC28-4AA6-86F4-D36E852690EC}"/>
              </a:ext>
            </a:extLst>
          </p:cNvPr>
          <p:cNvSpPr/>
          <p:nvPr/>
        </p:nvSpPr>
        <p:spPr>
          <a:xfrm>
            <a:off x="5079603" y="-96905"/>
            <a:ext cx="1225581" cy="1531810"/>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Sabbath  </a:t>
            </a:r>
            <a:r>
              <a:rPr lang="en-US" dirty="0"/>
              <a:t> </a:t>
            </a:r>
          </a:p>
        </p:txBody>
      </p:sp>
      <p:sp>
        <p:nvSpPr>
          <p:cNvPr id="24" name="Arc 23">
            <a:extLst>
              <a:ext uri="{FF2B5EF4-FFF2-40B4-BE49-F238E27FC236}">
                <a16:creationId xmlns:a16="http://schemas.microsoft.com/office/drawing/2014/main" id="{5E403D93-03E4-4776-B868-0CE20B43FEA1}"/>
              </a:ext>
            </a:extLst>
          </p:cNvPr>
          <p:cNvSpPr/>
          <p:nvPr/>
        </p:nvSpPr>
        <p:spPr>
          <a:xfrm>
            <a:off x="-343009" y="3592071"/>
            <a:ext cx="1876675" cy="2214007"/>
          </a:xfrm>
          <a:prstGeom prst="arc">
            <a:avLst>
              <a:gd name="adj1" fmla="val 190877"/>
              <a:gd name="adj2" fmla="val 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5" name="Arc 24">
            <a:extLst>
              <a:ext uri="{FF2B5EF4-FFF2-40B4-BE49-F238E27FC236}">
                <a16:creationId xmlns:a16="http://schemas.microsoft.com/office/drawing/2014/main" id="{62235BB9-F0F1-43FE-B65C-29D07ADD922D}"/>
              </a:ext>
            </a:extLst>
          </p:cNvPr>
          <p:cNvSpPr/>
          <p:nvPr/>
        </p:nvSpPr>
        <p:spPr>
          <a:xfrm>
            <a:off x="-267002" y="51880"/>
            <a:ext cx="1876675" cy="2214007"/>
          </a:xfrm>
          <a:prstGeom prst="arc">
            <a:avLst>
              <a:gd name="adj1" fmla="val 190877"/>
              <a:gd name="adj2" fmla="val 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6" name="Oval 25">
            <a:extLst>
              <a:ext uri="{FF2B5EF4-FFF2-40B4-BE49-F238E27FC236}">
                <a16:creationId xmlns:a16="http://schemas.microsoft.com/office/drawing/2014/main" id="{38276281-1A8F-42D6-B5CB-DAC9DFD63FD2}"/>
              </a:ext>
            </a:extLst>
          </p:cNvPr>
          <p:cNvSpPr/>
          <p:nvPr/>
        </p:nvSpPr>
        <p:spPr>
          <a:xfrm>
            <a:off x="9567533" y="4208846"/>
            <a:ext cx="1190501" cy="1425706"/>
          </a:xfrm>
          <a:prstGeom prst="ellipse">
            <a:avLst/>
          </a:prstGeom>
          <a:solidFill>
            <a:srgbClr val="FFFF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God</a:t>
            </a:r>
            <a:r>
              <a:rPr lang="en-US" sz="2000" dirty="0"/>
              <a:t> </a:t>
            </a:r>
          </a:p>
        </p:txBody>
      </p:sp>
      <p:sp>
        <p:nvSpPr>
          <p:cNvPr id="27" name="Oval 26">
            <a:extLst>
              <a:ext uri="{FF2B5EF4-FFF2-40B4-BE49-F238E27FC236}">
                <a16:creationId xmlns:a16="http://schemas.microsoft.com/office/drawing/2014/main" id="{F364519A-5C86-467D-B1B3-F912F0E9000B}"/>
              </a:ext>
            </a:extLst>
          </p:cNvPr>
          <p:cNvSpPr/>
          <p:nvPr/>
        </p:nvSpPr>
        <p:spPr>
          <a:xfrm>
            <a:off x="9869573" y="3385154"/>
            <a:ext cx="586419" cy="88978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723C4450-CBF6-432C-B71F-1A1BFF857949}"/>
              </a:ext>
            </a:extLst>
          </p:cNvPr>
          <p:cNvSpPr/>
          <p:nvPr/>
        </p:nvSpPr>
        <p:spPr>
          <a:xfrm>
            <a:off x="5179355" y="3849946"/>
            <a:ext cx="1168825" cy="7178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a:extLst>
              <a:ext uri="{FF2B5EF4-FFF2-40B4-BE49-F238E27FC236}">
                <a16:creationId xmlns:a16="http://schemas.microsoft.com/office/drawing/2014/main" id="{02F7511A-C86B-4861-8B4A-D6F0BBAF3B1B}"/>
              </a:ext>
            </a:extLst>
          </p:cNvPr>
          <p:cNvSpPr/>
          <p:nvPr/>
        </p:nvSpPr>
        <p:spPr>
          <a:xfrm>
            <a:off x="4763228" y="4480053"/>
            <a:ext cx="2001080" cy="1681712"/>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JESUS </a:t>
            </a:r>
          </a:p>
        </p:txBody>
      </p:sp>
      <p:sp>
        <p:nvSpPr>
          <p:cNvPr id="5" name="Arrow: Down 4">
            <a:extLst>
              <a:ext uri="{FF2B5EF4-FFF2-40B4-BE49-F238E27FC236}">
                <a16:creationId xmlns:a16="http://schemas.microsoft.com/office/drawing/2014/main" id="{8B621702-04BD-4FE5-A00A-D57C1C980E25}"/>
              </a:ext>
            </a:extLst>
          </p:cNvPr>
          <p:cNvSpPr/>
          <p:nvPr/>
        </p:nvSpPr>
        <p:spPr>
          <a:xfrm>
            <a:off x="5600268" y="1638884"/>
            <a:ext cx="225701" cy="18203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Arrow: Right 32">
            <a:extLst>
              <a:ext uri="{FF2B5EF4-FFF2-40B4-BE49-F238E27FC236}">
                <a16:creationId xmlns:a16="http://schemas.microsoft.com/office/drawing/2014/main" id="{68C3176C-42E7-4EBD-AAEA-61821099C863}"/>
              </a:ext>
            </a:extLst>
          </p:cNvPr>
          <p:cNvSpPr/>
          <p:nvPr/>
        </p:nvSpPr>
        <p:spPr>
          <a:xfrm>
            <a:off x="3332853" y="6012624"/>
            <a:ext cx="4196956" cy="211340"/>
          </a:xfrm>
          <a:prstGeom prst="righ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687692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70AD6-DABF-4C5D-A14A-FF41973575E1}"/>
              </a:ext>
            </a:extLst>
          </p:cNvPr>
          <p:cNvSpPr>
            <a:spLocks noGrp="1"/>
          </p:cNvSpPr>
          <p:nvPr>
            <p:ph type="title"/>
          </p:nvPr>
        </p:nvSpPr>
        <p:spPr/>
        <p:txBody>
          <a:bodyPr/>
          <a:lstStyle/>
          <a:p>
            <a:r>
              <a:rPr lang="en-US" dirty="0"/>
              <a:t>The 7</a:t>
            </a:r>
            <a:r>
              <a:rPr lang="en-US" baseline="30000" dirty="0"/>
              <a:t>th</a:t>
            </a:r>
            <a:r>
              <a:rPr lang="en-US" dirty="0"/>
              <a:t> Day: A Symbol of Jesus </a:t>
            </a:r>
          </a:p>
        </p:txBody>
      </p:sp>
      <p:sp>
        <p:nvSpPr>
          <p:cNvPr id="3" name="Content Placeholder 2">
            <a:extLst>
              <a:ext uri="{FF2B5EF4-FFF2-40B4-BE49-F238E27FC236}">
                <a16:creationId xmlns:a16="http://schemas.microsoft.com/office/drawing/2014/main" id="{ED9A7ED8-691E-467D-B501-0904840471FA}"/>
              </a:ext>
            </a:extLst>
          </p:cNvPr>
          <p:cNvSpPr>
            <a:spLocks noGrp="1"/>
          </p:cNvSpPr>
          <p:nvPr>
            <p:ph idx="1"/>
          </p:nvPr>
        </p:nvSpPr>
        <p:spPr>
          <a:xfrm>
            <a:off x="903543" y="2438399"/>
            <a:ext cx="10018713" cy="3124201"/>
          </a:xfrm>
        </p:spPr>
        <p:txBody>
          <a:bodyPr/>
          <a:lstStyle/>
          <a:p>
            <a:pPr marL="0" indent="0">
              <a:buNone/>
            </a:pPr>
            <a:r>
              <a:rPr lang="en-US" dirty="0"/>
              <a:t>.</a:t>
            </a:r>
          </a:p>
        </p:txBody>
      </p:sp>
      <p:sp>
        <p:nvSpPr>
          <p:cNvPr id="4" name="Rectangle 3">
            <a:extLst>
              <a:ext uri="{FF2B5EF4-FFF2-40B4-BE49-F238E27FC236}">
                <a16:creationId xmlns:a16="http://schemas.microsoft.com/office/drawing/2014/main" id="{581A2FC9-A9C5-4DB4-949A-DBD70D48AAD8}"/>
              </a:ext>
            </a:extLst>
          </p:cNvPr>
          <p:cNvSpPr/>
          <p:nvPr/>
        </p:nvSpPr>
        <p:spPr>
          <a:xfrm>
            <a:off x="1161535" y="3516011"/>
            <a:ext cx="1816442" cy="21928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24 hour (Sabbath) </a:t>
            </a:r>
          </a:p>
        </p:txBody>
      </p:sp>
      <p:sp>
        <p:nvSpPr>
          <p:cNvPr id="5" name="Arrow: Right 4">
            <a:extLst>
              <a:ext uri="{FF2B5EF4-FFF2-40B4-BE49-F238E27FC236}">
                <a16:creationId xmlns:a16="http://schemas.microsoft.com/office/drawing/2014/main" id="{DCB75929-AF31-45CE-9E26-1CF4F951DA9F}"/>
              </a:ext>
            </a:extLst>
          </p:cNvPr>
          <p:cNvSpPr/>
          <p:nvPr/>
        </p:nvSpPr>
        <p:spPr>
          <a:xfrm>
            <a:off x="2998469" y="4370100"/>
            <a:ext cx="3958385"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A30B8E65-7698-4BE1-BEFE-748295EB6477}"/>
              </a:ext>
            </a:extLst>
          </p:cNvPr>
          <p:cNvSpPr/>
          <p:nvPr/>
        </p:nvSpPr>
        <p:spPr>
          <a:xfrm>
            <a:off x="7751888" y="2663395"/>
            <a:ext cx="946600" cy="111772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E8641921-F4B4-4B23-931D-7C987B04A180}"/>
              </a:ext>
            </a:extLst>
          </p:cNvPr>
          <p:cNvSpPr/>
          <p:nvPr/>
        </p:nvSpPr>
        <p:spPr>
          <a:xfrm>
            <a:off x="7368160" y="3687933"/>
            <a:ext cx="1714056" cy="260165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JESUS</a:t>
            </a:r>
            <a:r>
              <a:rPr lang="en-US" dirty="0"/>
              <a:t> </a:t>
            </a:r>
          </a:p>
        </p:txBody>
      </p:sp>
    </p:spTree>
    <p:extLst>
      <p:ext uri="{BB962C8B-B14F-4D97-AF65-F5344CB8AC3E}">
        <p14:creationId xmlns:p14="http://schemas.microsoft.com/office/powerpoint/2010/main" val="40792594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BCD5E-C33D-42E2-B24C-83B1575A4755}"/>
              </a:ext>
            </a:extLst>
          </p:cNvPr>
          <p:cNvSpPr>
            <a:spLocks noGrp="1"/>
          </p:cNvSpPr>
          <p:nvPr>
            <p:ph type="title"/>
          </p:nvPr>
        </p:nvSpPr>
        <p:spPr/>
        <p:txBody>
          <a:bodyPr/>
          <a:lstStyle/>
          <a:p>
            <a:pPr algn="l"/>
            <a:r>
              <a:rPr lang="en-US" dirty="0"/>
              <a:t>		OT 													NT</a:t>
            </a:r>
          </a:p>
        </p:txBody>
      </p:sp>
      <p:sp>
        <p:nvSpPr>
          <p:cNvPr id="3" name="Text Placeholder 2">
            <a:extLst>
              <a:ext uri="{FF2B5EF4-FFF2-40B4-BE49-F238E27FC236}">
                <a16:creationId xmlns:a16="http://schemas.microsoft.com/office/drawing/2014/main" id="{19D1B91F-3144-4782-9FAE-2E2E8CE6BDDB}"/>
              </a:ext>
            </a:extLst>
          </p:cNvPr>
          <p:cNvSpPr>
            <a:spLocks noGrp="1"/>
          </p:cNvSpPr>
          <p:nvPr>
            <p:ph type="body" idx="1"/>
          </p:nvPr>
        </p:nvSpPr>
        <p:spPr/>
        <p:txBody>
          <a:bodyPr/>
          <a:lstStyle/>
          <a:p>
            <a:r>
              <a:rPr lang="en-US" dirty="0"/>
              <a:t>Day: Symb0l of:- </a:t>
            </a:r>
          </a:p>
        </p:txBody>
      </p:sp>
      <p:sp>
        <p:nvSpPr>
          <p:cNvPr id="4" name="Content Placeholder 3">
            <a:extLst>
              <a:ext uri="{FF2B5EF4-FFF2-40B4-BE49-F238E27FC236}">
                <a16:creationId xmlns:a16="http://schemas.microsoft.com/office/drawing/2014/main" id="{F96BF9BD-4994-4870-AC16-D5551045D083}"/>
              </a:ext>
            </a:extLst>
          </p:cNvPr>
          <p:cNvSpPr>
            <a:spLocks noGrp="1"/>
          </p:cNvSpPr>
          <p:nvPr>
            <p:ph sz="half" idx="2"/>
          </p:nvPr>
        </p:nvSpPr>
        <p:spPr/>
        <p:txBody>
          <a:bodyPr>
            <a:normAutofit fontScale="92500" lnSpcReduction="20000"/>
          </a:bodyPr>
          <a:lstStyle/>
          <a:p>
            <a:r>
              <a:rPr lang="en-US" dirty="0"/>
              <a:t>Liberation (Exo 20 :8-11)</a:t>
            </a:r>
          </a:p>
          <a:p>
            <a:pPr marL="0" indent="0">
              <a:buNone/>
            </a:pPr>
            <a:endParaRPr lang="en-US" dirty="0"/>
          </a:p>
          <a:p>
            <a:r>
              <a:rPr lang="en-US" dirty="0"/>
              <a:t>Redemption </a:t>
            </a:r>
            <a:r>
              <a:rPr lang="en-US" dirty="0">
                <a:effectLst>
                  <a:outerShdw blurRad="25400" dist="38100" dir="2700000" algn="tl">
                    <a:srgbClr val="DDDDDD"/>
                  </a:outerShdw>
                </a:effectLst>
              </a:rPr>
              <a:t>(</a:t>
            </a:r>
            <a:r>
              <a:rPr lang="en-US" dirty="0" err="1">
                <a:effectLst>
                  <a:outerShdw blurRad="25400" dist="38100" dir="2700000" algn="tl">
                    <a:srgbClr val="DDDDDD"/>
                  </a:outerShdw>
                </a:effectLst>
              </a:rPr>
              <a:t>Deut</a:t>
            </a:r>
            <a:r>
              <a:rPr lang="en-US" dirty="0">
                <a:effectLst>
                  <a:outerShdw blurRad="25400" dist="38100" dir="2700000" algn="tl">
                    <a:srgbClr val="DDDDDD"/>
                  </a:outerShdw>
                </a:effectLst>
              </a:rPr>
              <a:t> 5:15)</a:t>
            </a:r>
            <a:r>
              <a:rPr lang="en-US" dirty="0"/>
              <a:t> </a:t>
            </a:r>
          </a:p>
          <a:p>
            <a:endParaRPr lang="en-US" dirty="0"/>
          </a:p>
          <a:p>
            <a:r>
              <a:rPr lang="en-US" dirty="0"/>
              <a:t>Sanctification (Exo 31:13-18)</a:t>
            </a:r>
          </a:p>
          <a:p>
            <a:pPr marL="0" indent="0">
              <a:buNone/>
            </a:pPr>
            <a:endParaRPr lang="en-US" dirty="0"/>
          </a:p>
          <a:p>
            <a:r>
              <a:rPr lang="en-US" dirty="0"/>
              <a:t>Messianic age (</a:t>
            </a:r>
            <a:r>
              <a:rPr lang="en-US" dirty="0" err="1"/>
              <a:t>Deut</a:t>
            </a:r>
            <a:r>
              <a:rPr lang="en-US" dirty="0"/>
              <a:t> 12:9)</a:t>
            </a:r>
          </a:p>
          <a:p>
            <a:endParaRPr lang="en-US" dirty="0"/>
          </a:p>
          <a:p>
            <a:endParaRPr lang="en-US" dirty="0"/>
          </a:p>
        </p:txBody>
      </p:sp>
      <p:sp>
        <p:nvSpPr>
          <p:cNvPr id="5" name="Text Placeholder 4">
            <a:extLst>
              <a:ext uri="{FF2B5EF4-FFF2-40B4-BE49-F238E27FC236}">
                <a16:creationId xmlns:a16="http://schemas.microsoft.com/office/drawing/2014/main" id="{9457E028-570C-45D7-8102-F37D165C8816}"/>
              </a:ext>
            </a:extLst>
          </p:cNvPr>
          <p:cNvSpPr>
            <a:spLocks noGrp="1"/>
          </p:cNvSpPr>
          <p:nvPr>
            <p:ph type="body" sz="quarter" idx="3"/>
          </p:nvPr>
        </p:nvSpPr>
        <p:spPr/>
        <p:txBody>
          <a:bodyPr/>
          <a:lstStyle/>
          <a:p>
            <a:r>
              <a:rPr lang="en-US" dirty="0"/>
              <a:t>Jesus is (The Reality of) </a:t>
            </a:r>
          </a:p>
        </p:txBody>
      </p:sp>
      <p:sp>
        <p:nvSpPr>
          <p:cNvPr id="6" name="Content Placeholder 5">
            <a:extLst>
              <a:ext uri="{FF2B5EF4-FFF2-40B4-BE49-F238E27FC236}">
                <a16:creationId xmlns:a16="http://schemas.microsoft.com/office/drawing/2014/main" id="{9F5CBF8A-EF84-4458-8845-0BE83EE1D789}"/>
              </a:ext>
            </a:extLst>
          </p:cNvPr>
          <p:cNvSpPr>
            <a:spLocks noGrp="1"/>
          </p:cNvSpPr>
          <p:nvPr>
            <p:ph sz="quarter" idx="4"/>
          </p:nvPr>
        </p:nvSpPr>
        <p:spPr/>
        <p:txBody>
          <a:bodyPr>
            <a:normAutofit fontScale="92500" lnSpcReduction="20000"/>
          </a:bodyPr>
          <a:lstStyle/>
          <a:p>
            <a:r>
              <a:rPr lang="en-US" dirty="0"/>
              <a:t>Liberator  (Luke 4:16-21; Gal 5:1)</a:t>
            </a:r>
          </a:p>
          <a:p>
            <a:pPr marL="0" indent="0">
              <a:buNone/>
            </a:pPr>
            <a:endParaRPr lang="en-US" dirty="0"/>
          </a:p>
          <a:p>
            <a:r>
              <a:rPr lang="en-US" dirty="0"/>
              <a:t> Redeemer (1 Pet 1:18, 19; Rev 5:9; 14:3,4)</a:t>
            </a:r>
          </a:p>
          <a:p>
            <a:endParaRPr lang="en-US" dirty="0"/>
          </a:p>
          <a:p>
            <a:r>
              <a:rPr lang="en-US" dirty="0"/>
              <a:t> Sanctifier (</a:t>
            </a:r>
            <a:r>
              <a:rPr lang="en-US" dirty="0" err="1"/>
              <a:t>Heb</a:t>
            </a:r>
            <a:r>
              <a:rPr lang="en-US" dirty="0"/>
              <a:t> 10:10,14)</a:t>
            </a:r>
          </a:p>
          <a:p>
            <a:endParaRPr lang="en-US" dirty="0"/>
          </a:p>
          <a:p>
            <a:r>
              <a:rPr lang="en-US" dirty="0"/>
              <a:t> Messiah ((John 4:26)			</a:t>
            </a:r>
          </a:p>
        </p:txBody>
      </p:sp>
    </p:spTree>
    <p:extLst>
      <p:ext uri="{BB962C8B-B14F-4D97-AF65-F5344CB8AC3E}">
        <p14:creationId xmlns:p14="http://schemas.microsoft.com/office/powerpoint/2010/main" val="9894130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FB0D9-6FFF-40BD-8B05-3179BF25A56B}"/>
              </a:ext>
            </a:extLst>
          </p:cNvPr>
          <p:cNvSpPr>
            <a:spLocks noGrp="1"/>
          </p:cNvSpPr>
          <p:nvPr>
            <p:ph type="title"/>
          </p:nvPr>
        </p:nvSpPr>
        <p:spPr/>
        <p:txBody>
          <a:bodyPr/>
          <a:lstStyle/>
          <a:p>
            <a:r>
              <a:rPr lang="en-US" dirty="0"/>
              <a:t>OT 											NT</a:t>
            </a:r>
          </a:p>
        </p:txBody>
      </p:sp>
      <p:sp>
        <p:nvSpPr>
          <p:cNvPr id="3" name="Text Placeholder 2">
            <a:extLst>
              <a:ext uri="{FF2B5EF4-FFF2-40B4-BE49-F238E27FC236}">
                <a16:creationId xmlns:a16="http://schemas.microsoft.com/office/drawing/2014/main" id="{C98021AB-03A7-47CD-A9D7-2C45C8787662}"/>
              </a:ext>
            </a:extLst>
          </p:cNvPr>
          <p:cNvSpPr>
            <a:spLocks noGrp="1"/>
          </p:cNvSpPr>
          <p:nvPr>
            <p:ph type="body" idx="1"/>
          </p:nvPr>
        </p:nvSpPr>
        <p:spPr/>
        <p:txBody>
          <a:bodyPr/>
          <a:lstStyle/>
          <a:p>
            <a:r>
              <a:rPr lang="en-US" dirty="0"/>
              <a:t>Day: Symbol of:-</a:t>
            </a:r>
          </a:p>
        </p:txBody>
      </p:sp>
      <p:sp>
        <p:nvSpPr>
          <p:cNvPr id="4" name="Content Placeholder 3">
            <a:extLst>
              <a:ext uri="{FF2B5EF4-FFF2-40B4-BE49-F238E27FC236}">
                <a16:creationId xmlns:a16="http://schemas.microsoft.com/office/drawing/2014/main" id="{5D2D3ECD-73C1-4900-B078-B9132F233B4B}"/>
              </a:ext>
            </a:extLst>
          </p:cNvPr>
          <p:cNvSpPr>
            <a:spLocks noGrp="1"/>
          </p:cNvSpPr>
          <p:nvPr>
            <p:ph sz="half" idx="2"/>
          </p:nvPr>
        </p:nvSpPr>
        <p:spPr/>
        <p:txBody>
          <a:bodyPr>
            <a:normAutofit fontScale="85000" lnSpcReduction="10000"/>
          </a:bodyPr>
          <a:lstStyle/>
          <a:p>
            <a:r>
              <a:rPr lang="en-US" dirty="0">
                <a:effectLst>
                  <a:outerShdw blurRad="25400" dist="38100" dir="2700000" algn="tl">
                    <a:srgbClr val="DDDDDD"/>
                  </a:outerShdw>
                </a:effectLst>
              </a:rPr>
              <a:t> </a:t>
            </a:r>
            <a:r>
              <a:rPr lang="en-US" dirty="0"/>
              <a:t>Covenant sign or seal (Exo 31:13-18) </a:t>
            </a:r>
          </a:p>
          <a:p>
            <a:pPr marL="0" indent="0">
              <a:buNone/>
            </a:pPr>
            <a:endParaRPr lang="en-US" dirty="0">
              <a:effectLst>
                <a:outerShdw blurRad="25400" dist="38100" dir="2700000" algn="tl">
                  <a:srgbClr val="DDDDDD"/>
                </a:outerShdw>
              </a:effectLst>
            </a:endParaRPr>
          </a:p>
          <a:p>
            <a:r>
              <a:rPr lang="en-US" dirty="0">
                <a:effectLst>
                  <a:outerShdw blurRad="25400" dist="38100" dir="2700000" algn="tl">
                    <a:srgbClr val="DDDDDD"/>
                  </a:outerShdw>
                </a:effectLst>
              </a:rPr>
              <a:t>Time for rest and rejuvenation (Exo 20:8-11)</a:t>
            </a:r>
          </a:p>
          <a:p>
            <a:pPr marL="0" indent="0">
              <a:buNone/>
            </a:pPr>
            <a:endParaRPr lang="en-US" dirty="0">
              <a:effectLst>
                <a:outerShdw blurRad="25400" dist="38100" dir="2700000" algn="tl">
                  <a:srgbClr val="DDDDDD"/>
                </a:outerShdw>
              </a:effectLst>
            </a:endParaRPr>
          </a:p>
          <a:p>
            <a:r>
              <a:rPr lang="en-US" dirty="0">
                <a:effectLst>
                  <a:outerShdw blurRad="25400" dist="38100" dir="2700000" algn="tl">
                    <a:srgbClr val="DDDDDD"/>
                  </a:outerShdw>
                </a:effectLst>
              </a:rPr>
              <a:t> </a:t>
            </a:r>
            <a:r>
              <a:rPr lang="en-US" dirty="0"/>
              <a:t>A Symbol of creation (Exo 20:8-11)</a:t>
            </a:r>
          </a:p>
          <a:p>
            <a:pPr marL="0" indent="0">
              <a:buNone/>
            </a:pPr>
            <a:endParaRPr lang="en-US" dirty="0"/>
          </a:p>
          <a:p>
            <a:r>
              <a:rPr lang="en-US" dirty="0"/>
              <a:t>  </a:t>
            </a:r>
            <a:r>
              <a:rPr lang="en-US" dirty="0">
                <a:effectLst>
                  <a:outerShdw blurRad="25400" dist="38100" dir="2700000" algn="tl">
                    <a:srgbClr val="DDDDDD"/>
                  </a:outerShdw>
                </a:effectLst>
              </a:rPr>
              <a:t>Social &amp; Economic Liberation (Lev 23; 25; Isa 56; 58:5)</a:t>
            </a:r>
            <a:endParaRPr lang="en-US" dirty="0"/>
          </a:p>
          <a:p>
            <a:endParaRPr lang="en-US" dirty="0"/>
          </a:p>
          <a:p>
            <a:endParaRPr lang="en-US" dirty="0"/>
          </a:p>
        </p:txBody>
      </p:sp>
      <p:sp>
        <p:nvSpPr>
          <p:cNvPr id="5" name="Text Placeholder 4">
            <a:extLst>
              <a:ext uri="{FF2B5EF4-FFF2-40B4-BE49-F238E27FC236}">
                <a16:creationId xmlns:a16="http://schemas.microsoft.com/office/drawing/2014/main" id="{984173BA-E292-44CF-A001-86CA5537D18B}"/>
              </a:ext>
            </a:extLst>
          </p:cNvPr>
          <p:cNvSpPr>
            <a:spLocks noGrp="1"/>
          </p:cNvSpPr>
          <p:nvPr>
            <p:ph type="body" sz="quarter" idx="3"/>
          </p:nvPr>
        </p:nvSpPr>
        <p:spPr/>
        <p:txBody>
          <a:bodyPr/>
          <a:lstStyle/>
          <a:p>
            <a:r>
              <a:rPr lang="en-US" dirty="0"/>
              <a:t>Jesus: (The Reality of) </a:t>
            </a:r>
          </a:p>
        </p:txBody>
      </p:sp>
      <p:sp>
        <p:nvSpPr>
          <p:cNvPr id="6" name="Content Placeholder 5">
            <a:extLst>
              <a:ext uri="{FF2B5EF4-FFF2-40B4-BE49-F238E27FC236}">
                <a16:creationId xmlns:a16="http://schemas.microsoft.com/office/drawing/2014/main" id="{6E2AC65A-18F6-44CE-ABE4-5B36F0B1CEB0}"/>
              </a:ext>
            </a:extLst>
          </p:cNvPr>
          <p:cNvSpPr>
            <a:spLocks noGrp="1"/>
          </p:cNvSpPr>
          <p:nvPr>
            <p:ph sz="quarter" idx="4"/>
          </p:nvPr>
        </p:nvSpPr>
        <p:spPr/>
        <p:txBody>
          <a:bodyPr>
            <a:normAutofit fontScale="85000" lnSpcReduction="10000"/>
          </a:bodyPr>
          <a:lstStyle/>
          <a:p>
            <a:r>
              <a:rPr lang="en-US" dirty="0"/>
              <a:t> God’s Seal (John 6:27; </a:t>
            </a:r>
            <a:r>
              <a:rPr lang="en-US" dirty="0" err="1"/>
              <a:t>Eph</a:t>
            </a:r>
            <a:r>
              <a:rPr lang="en-US" dirty="0"/>
              <a:t> 1:13, 14) </a:t>
            </a:r>
          </a:p>
          <a:p>
            <a:endParaRPr lang="en-US" dirty="0"/>
          </a:p>
          <a:p>
            <a:r>
              <a:rPr lang="en-US" dirty="0"/>
              <a:t>Our Rest (Matt 11:28, 29) </a:t>
            </a:r>
          </a:p>
          <a:p>
            <a:pPr marL="0" indent="0">
              <a:buNone/>
            </a:pPr>
            <a:endParaRPr lang="en-US" dirty="0"/>
          </a:p>
          <a:p>
            <a:r>
              <a:rPr lang="en-US" dirty="0"/>
              <a:t> The Creator (John 1:1-3) </a:t>
            </a:r>
          </a:p>
        </p:txBody>
      </p:sp>
    </p:spTree>
    <p:extLst>
      <p:ext uri="{BB962C8B-B14F-4D97-AF65-F5344CB8AC3E}">
        <p14:creationId xmlns:p14="http://schemas.microsoft.com/office/powerpoint/2010/main" val="3111138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2B0BD-E7CA-405B-A141-AD02D4FE84F4}"/>
              </a:ext>
            </a:extLst>
          </p:cNvPr>
          <p:cNvSpPr>
            <a:spLocks noGrp="1"/>
          </p:cNvSpPr>
          <p:nvPr>
            <p:ph type="title"/>
          </p:nvPr>
        </p:nvSpPr>
        <p:spPr/>
        <p:txBody>
          <a:bodyPr/>
          <a:lstStyle/>
          <a:p>
            <a:pPr algn="l"/>
            <a:r>
              <a:rPr lang="en-US" dirty="0"/>
              <a:t>Sabbath: OT Symbol  </a:t>
            </a:r>
          </a:p>
        </p:txBody>
      </p:sp>
      <p:sp>
        <p:nvSpPr>
          <p:cNvPr id="3" name="Content Placeholder 2">
            <a:extLst>
              <a:ext uri="{FF2B5EF4-FFF2-40B4-BE49-F238E27FC236}">
                <a16:creationId xmlns:a16="http://schemas.microsoft.com/office/drawing/2014/main" id="{5DA66D4C-C2B1-41A6-97A6-9234360E9926}"/>
              </a:ext>
            </a:extLst>
          </p:cNvPr>
          <p:cNvSpPr>
            <a:spLocks noGrp="1"/>
          </p:cNvSpPr>
          <p:nvPr>
            <p:ph idx="1"/>
          </p:nvPr>
        </p:nvSpPr>
        <p:spPr>
          <a:xfrm>
            <a:off x="1484311" y="2666998"/>
            <a:ext cx="10018713" cy="3124201"/>
          </a:xfrm>
        </p:spPr>
        <p:txBody>
          <a:bodyPr/>
          <a:lstStyle/>
          <a:p>
            <a:r>
              <a:rPr lang="en-US" dirty="0"/>
              <a:t>.</a:t>
            </a:r>
          </a:p>
        </p:txBody>
      </p:sp>
      <p:sp>
        <p:nvSpPr>
          <p:cNvPr id="4" name="Rectangle 3">
            <a:extLst>
              <a:ext uri="{FF2B5EF4-FFF2-40B4-BE49-F238E27FC236}">
                <a16:creationId xmlns:a16="http://schemas.microsoft.com/office/drawing/2014/main" id="{C3511AE9-25DF-47CF-B53B-B74B7574A629}"/>
              </a:ext>
            </a:extLst>
          </p:cNvPr>
          <p:cNvSpPr/>
          <p:nvPr/>
        </p:nvSpPr>
        <p:spPr>
          <a:xfrm>
            <a:off x="1619485" y="2018687"/>
            <a:ext cx="1989438" cy="41578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Redemption</a:t>
            </a:r>
          </a:p>
          <a:p>
            <a:pPr algn="ctr"/>
            <a:r>
              <a:rPr lang="en-US" dirty="0"/>
              <a:t> </a:t>
            </a:r>
          </a:p>
          <a:p>
            <a:pPr algn="ctr"/>
            <a:r>
              <a:rPr lang="en-US" dirty="0"/>
              <a:t>Justification</a:t>
            </a:r>
          </a:p>
          <a:p>
            <a:pPr algn="ctr"/>
            <a:r>
              <a:rPr lang="en-US" dirty="0"/>
              <a:t> </a:t>
            </a:r>
          </a:p>
          <a:p>
            <a:pPr algn="ctr"/>
            <a:r>
              <a:rPr lang="en-US" dirty="0"/>
              <a:t>Liberation</a:t>
            </a:r>
          </a:p>
          <a:p>
            <a:pPr algn="ctr"/>
            <a:r>
              <a:rPr lang="en-US" dirty="0"/>
              <a:t> </a:t>
            </a:r>
          </a:p>
          <a:p>
            <a:pPr algn="ctr"/>
            <a:r>
              <a:rPr lang="en-US" dirty="0"/>
              <a:t>Sanctification</a:t>
            </a:r>
          </a:p>
          <a:p>
            <a:pPr algn="ctr"/>
            <a:r>
              <a:rPr lang="en-US" dirty="0"/>
              <a:t> </a:t>
            </a:r>
          </a:p>
          <a:p>
            <a:pPr algn="ctr"/>
            <a:r>
              <a:rPr lang="en-US" dirty="0"/>
              <a:t>Messianic Rest </a:t>
            </a:r>
          </a:p>
          <a:p>
            <a:pPr algn="ctr"/>
            <a:endParaRPr lang="en-US" dirty="0"/>
          </a:p>
        </p:txBody>
      </p:sp>
      <p:sp>
        <p:nvSpPr>
          <p:cNvPr id="5" name="Arrow: Right 4">
            <a:extLst>
              <a:ext uri="{FF2B5EF4-FFF2-40B4-BE49-F238E27FC236}">
                <a16:creationId xmlns:a16="http://schemas.microsoft.com/office/drawing/2014/main" id="{EC9F954E-3037-4077-913C-68017EC29478}"/>
              </a:ext>
            </a:extLst>
          </p:cNvPr>
          <p:cNvSpPr/>
          <p:nvPr/>
        </p:nvSpPr>
        <p:spPr>
          <a:xfrm>
            <a:off x="3608923" y="3855307"/>
            <a:ext cx="359581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977550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2B0BD-E7CA-405B-A141-AD02D4FE84F4}"/>
              </a:ext>
            </a:extLst>
          </p:cNvPr>
          <p:cNvSpPr>
            <a:spLocks noGrp="1"/>
          </p:cNvSpPr>
          <p:nvPr>
            <p:ph type="title"/>
          </p:nvPr>
        </p:nvSpPr>
        <p:spPr/>
        <p:txBody>
          <a:bodyPr/>
          <a:lstStyle/>
          <a:p>
            <a:r>
              <a:rPr lang="en-US" dirty="0"/>
              <a:t>The 7</a:t>
            </a:r>
            <a:r>
              <a:rPr lang="en-US" baseline="30000" dirty="0"/>
              <a:t>th</a:t>
            </a:r>
            <a:r>
              <a:rPr lang="en-US" dirty="0"/>
              <a:t> Day Has Lost Its Meaning to Jesus   </a:t>
            </a:r>
          </a:p>
        </p:txBody>
      </p:sp>
      <p:sp>
        <p:nvSpPr>
          <p:cNvPr id="3" name="Content Placeholder 2">
            <a:extLst>
              <a:ext uri="{FF2B5EF4-FFF2-40B4-BE49-F238E27FC236}">
                <a16:creationId xmlns:a16="http://schemas.microsoft.com/office/drawing/2014/main" id="{5DA66D4C-C2B1-41A6-97A6-9234360E9926}"/>
              </a:ext>
            </a:extLst>
          </p:cNvPr>
          <p:cNvSpPr>
            <a:spLocks noGrp="1"/>
          </p:cNvSpPr>
          <p:nvPr>
            <p:ph idx="1"/>
          </p:nvPr>
        </p:nvSpPr>
        <p:spPr>
          <a:xfrm>
            <a:off x="1484311" y="2666998"/>
            <a:ext cx="10018713" cy="3124201"/>
          </a:xfrm>
        </p:spPr>
        <p:txBody>
          <a:bodyPr/>
          <a:lstStyle/>
          <a:p>
            <a:r>
              <a:rPr lang="en-US" dirty="0"/>
              <a:t>.</a:t>
            </a:r>
          </a:p>
        </p:txBody>
      </p:sp>
      <p:sp>
        <p:nvSpPr>
          <p:cNvPr id="4" name="Rectangle 3">
            <a:extLst>
              <a:ext uri="{FF2B5EF4-FFF2-40B4-BE49-F238E27FC236}">
                <a16:creationId xmlns:a16="http://schemas.microsoft.com/office/drawing/2014/main" id="{C3511AE9-25DF-47CF-B53B-B74B7574A629}"/>
              </a:ext>
            </a:extLst>
          </p:cNvPr>
          <p:cNvSpPr/>
          <p:nvPr/>
        </p:nvSpPr>
        <p:spPr>
          <a:xfrm>
            <a:off x="1515152" y="2438399"/>
            <a:ext cx="2228945" cy="3697358"/>
          </a:xfrm>
          <a:prstGeom prst="rect">
            <a:avLst/>
          </a:prstGeom>
          <a:solidFill>
            <a:schemeClr val="tx2">
              <a:lumMod val="25000"/>
              <a:lumOff val="75000"/>
            </a:schemeClr>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688F4F2C-A038-41E5-B701-91ACEAF1BFEA}"/>
              </a:ext>
            </a:extLst>
          </p:cNvPr>
          <p:cNvSpPr/>
          <p:nvPr/>
        </p:nvSpPr>
        <p:spPr>
          <a:xfrm>
            <a:off x="7751888" y="2188174"/>
            <a:ext cx="1522192" cy="111772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JESUS</a:t>
            </a:r>
          </a:p>
        </p:txBody>
      </p:sp>
      <p:sp>
        <p:nvSpPr>
          <p:cNvPr id="6" name="Oval 5">
            <a:extLst>
              <a:ext uri="{FF2B5EF4-FFF2-40B4-BE49-F238E27FC236}">
                <a16:creationId xmlns:a16="http://schemas.microsoft.com/office/drawing/2014/main" id="{EF0F682C-4334-47B3-B0F5-33CAADB1F596}"/>
              </a:ext>
            </a:extLst>
          </p:cNvPr>
          <p:cNvSpPr/>
          <p:nvPr/>
        </p:nvSpPr>
        <p:spPr>
          <a:xfrm>
            <a:off x="7560024" y="3781123"/>
            <a:ext cx="1714056" cy="260165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7" name="Oval 6">
            <a:extLst>
              <a:ext uri="{FF2B5EF4-FFF2-40B4-BE49-F238E27FC236}">
                <a16:creationId xmlns:a16="http://schemas.microsoft.com/office/drawing/2014/main" id="{241AE8BC-FD22-4A85-BE71-4EE92548B0FC}"/>
              </a:ext>
            </a:extLst>
          </p:cNvPr>
          <p:cNvSpPr/>
          <p:nvPr/>
        </p:nvSpPr>
        <p:spPr>
          <a:xfrm>
            <a:off x="7371750" y="3305902"/>
            <a:ext cx="2282467" cy="307687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Redemption </a:t>
            </a:r>
          </a:p>
          <a:p>
            <a:pPr algn="ctr"/>
            <a:r>
              <a:rPr lang="en-US" dirty="0" err="1"/>
              <a:t>Justificatioin</a:t>
            </a:r>
            <a:r>
              <a:rPr lang="en-US" dirty="0"/>
              <a:t>   </a:t>
            </a:r>
          </a:p>
          <a:p>
            <a:pPr algn="ctr"/>
            <a:r>
              <a:rPr lang="en-US" dirty="0"/>
              <a:t>Liberation </a:t>
            </a:r>
          </a:p>
          <a:p>
            <a:pPr algn="ctr"/>
            <a:r>
              <a:rPr lang="en-US" dirty="0"/>
              <a:t>Sanctification </a:t>
            </a:r>
          </a:p>
          <a:p>
            <a:pPr algn="ctr"/>
            <a:r>
              <a:rPr lang="en-US" dirty="0"/>
              <a:t>Messianic Rest </a:t>
            </a:r>
          </a:p>
          <a:p>
            <a:pPr algn="ctr"/>
            <a:r>
              <a:rPr lang="en-US" dirty="0"/>
              <a:t> </a:t>
            </a:r>
          </a:p>
        </p:txBody>
      </p:sp>
      <p:sp>
        <p:nvSpPr>
          <p:cNvPr id="8" name="Arrow: Right 7">
            <a:extLst>
              <a:ext uri="{FF2B5EF4-FFF2-40B4-BE49-F238E27FC236}">
                <a16:creationId xmlns:a16="http://schemas.microsoft.com/office/drawing/2014/main" id="{6F79A111-9E6A-4966-800E-AC52FA3D3163}"/>
              </a:ext>
            </a:extLst>
          </p:cNvPr>
          <p:cNvSpPr/>
          <p:nvPr/>
        </p:nvSpPr>
        <p:spPr>
          <a:xfrm>
            <a:off x="3744096" y="4031673"/>
            <a:ext cx="3439381" cy="7078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Points</a:t>
            </a:r>
          </a:p>
        </p:txBody>
      </p:sp>
    </p:spTree>
    <p:extLst>
      <p:ext uri="{BB962C8B-B14F-4D97-AF65-F5344CB8AC3E}">
        <p14:creationId xmlns:p14="http://schemas.microsoft.com/office/powerpoint/2010/main" val="14416302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1"/>
            <a:ext cx="10018713" cy="814388"/>
          </a:xfrm>
        </p:spPr>
        <p:txBody>
          <a:bodyPr/>
          <a:lstStyle/>
          <a:p>
            <a:r>
              <a:rPr lang="en-US" dirty="0"/>
              <a:t> 	</a:t>
            </a:r>
          </a:p>
        </p:txBody>
      </p:sp>
      <p:sp>
        <p:nvSpPr>
          <p:cNvPr id="3" name="Content Placeholder 2"/>
          <p:cNvSpPr>
            <a:spLocks noGrp="1"/>
          </p:cNvSpPr>
          <p:nvPr>
            <p:ph idx="1"/>
          </p:nvPr>
        </p:nvSpPr>
        <p:spPr>
          <a:xfrm>
            <a:off x="1484310" y="414339"/>
            <a:ext cx="10018713" cy="5376862"/>
          </a:xfrm>
        </p:spPr>
        <p:txBody>
          <a:bodyPr/>
          <a:lstStyle/>
          <a:p>
            <a:r>
              <a:rPr lang="en-US" dirty="0"/>
              <a:t>THEREFORE, JESUS FULFILLED THE SABBATH. HE IS ALL THAT THE      			SABBATH REPRESENTED</a:t>
            </a:r>
          </a:p>
          <a:p>
            <a:pPr marL="0" indent="0">
              <a:buNone/>
            </a:pPr>
            <a:endParaRPr lang="en-US" dirty="0"/>
          </a:p>
          <a:p>
            <a:pPr>
              <a:buFont typeface="Wingdings" panose="05000000000000000000" pitchFamily="2" charset="2"/>
              <a:buChar char="q"/>
            </a:pPr>
            <a:r>
              <a:rPr lang="en-US" dirty="0"/>
              <a:t>  A PERSON NOW SERVES THE FUNCTION OF THE DAY </a:t>
            </a:r>
          </a:p>
        </p:txBody>
      </p:sp>
    </p:spTree>
    <p:extLst>
      <p:ext uri="{BB962C8B-B14F-4D97-AF65-F5344CB8AC3E}">
        <p14:creationId xmlns:p14="http://schemas.microsoft.com/office/powerpoint/2010/main" val="16143521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A157F-8E66-4A7B-9BC2-C6ECD4E0FD3C}"/>
              </a:ext>
            </a:extLst>
          </p:cNvPr>
          <p:cNvSpPr>
            <a:spLocks noGrp="1"/>
          </p:cNvSpPr>
          <p:nvPr>
            <p:ph type="title"/>
          </p:nvPr>
        </p:nvSpPr>
        <p:spPr/>
        <p:txBody>
          <a:bodyPr/>
          <a:lstStyle/>
          <a:p>
            <a:r>
              <a:rPr lang="en-US" dirty="0"/>
              <a:t>.</a:t>
            </a:r>
          </a:p>
        </p:txBody>
      </p:sp>
      <p:sp>
        <p:nvSpPr>
          <p:cNvPr id="3" name="Content Placeholder 2">
            <a:extLst>
              <a:ext uri="{FF2B5EF4-FFF2-40B4-BE49-F238E27FC236}">
                <a16:creationId xmlns:a16="http://schemas.microsoft.com/office/drawing/2014/main" id="{E334C5E2-5AB0-4176-A94A-6653FA1BF406}"/>
              </a:ext>
            </a:extLst>
          </p:cNvPr>
          <p:cNvSpPr>
            <a:spLocks noGrp="1"/>
          </p:cNvSpPr>
          <p:nvPr>
            <p:ph idx="1"/>
          </p:nvPr>
        </p:nvSpPr>
        <p:spPr/>
        <p:txBody>
          <a:bodyPr/>
          <a:lstStyle/>
          <a:p>
            <a:pPr algn="ctr"/>
            <a:r>
              <a:rPr lang="en-US" dirty="0"/>
              <a:t>IT IS ABSOLUTELY WRONG TO SAY THAT THE DAY CONTINUES TO HAVE A SPECIAL MEANING FOR WHATEVER PURPOSE </a:t>
            </a:r>
          </a:p>
        </p:txBody>
      </p:sp>
    </p:spTree>
    <p:extLst>
      <p:ext uri="{BB962C8B-B14F-4D97-AF65-F5344CB8AC3E}">
        <p14:creationId xmlns:p14="http://schemas.microsoft.com/office/powerpoint/2010/main" val="1604000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Early Church:  Sabbath Optional for Gentiles (Col 2:16-17)</a:t>
            </a:r>
          </a:p>
        </p:txBody>
      </p:sp>
      <p:sp>
        <p:nvSpPr>
          <p:cNvPr id="3" name="Content Placeholder 2"/>
          <p:cNvSpPr>
            <a:spLocks noGrp="1"/>
          </p:cNvSpPr>
          <p:nvPr>
            <p:ph idx="1"/>
          </p:nvPr>
        </p:nvSpPr>
        <p:spPr/>
        <p:txBody>
          <a:bodyPr>
            <a:normAutofit fontScale="85000" lnSpcReduction="20000"/>
          </a:bodyPr>
          <a:lstStyle/>
          <a:p>
            <a:endParaRPr lang="en-US" dirty="0"/>
          </a:p>
          <a:p>
            <a:pPr marL="0" indent="0">
              <a:buNone/>
            </a:pPr>
            <a:endParaRPr lang="en-US" dirty="0"/>
          </a:p>
          <a:p>
            <a:pPr>
              <a:buFont typeface="Wingdings" panose="05000000000000000000" pitchFamily="2" charset="2"/>
              <a:buChar char="v"/>
            </a:pPr>
            <a:r>
              <a:rPr lang="en-US" sz="3000" dirty="0"/>
              <a:t>Colossians 2:16, 17:  Therefore let no one act as your judge in regard to food or drink or in respect to a </a:t>
            </a:r>
            <a:r>
              <a:rPr lang="en-US" sz="3000" b="1" u="sng" dirty="0"/>
              <a:t>festival </a:t>
            </a:r>
            <a:r>
              <a:rPr lang="en-US" sz="3000" dirty="0"/>
              <a:t>or a </a:t>
            </a:r>
            <a:r>
              <a:rPr lang="en-US" sz="3000" b="1" u="sng" dirty="0"/>
              <a:t>new moon </a:t>
            </a:r>
            <a:r>
              <a:rPr lang="en-US" sz="3000" dirty="0"/>
              <a:t>or a </a:t>
            </a:r>
            <a:r>
              <a:rPr lang="en-US" sz="3000" b="1" u="sng" dirty="0"/>
              <a:t>Sabbath day </a:t>
            </a:r>
            <a:r>
              <a:rPr lang="en-US" sz="3000" dirty="0"/>
              <a:t>things which are a </a:t>
            </a:r>
            <a:r>
              <a:rPr lang="en-US" sz="3000" i="1" dirty="0"/>
              <a:t>mere </a:t>
            </a:r>
            <a:r>
              <a:rPr lang="en-US" sz="3000" dirty="0"/>
              <a:t>shadow of what is to come; but the substance belongs to Christ.</a:t>
            </a:r>
          </a:p>
          <a:p>
            <a:pPr>
              <a:buFont typeface="Wingdings" panose="05000000000000000000" pitchFamily="2" charset="2"/>
              <a:buChar char="v"/>
            </a:pPr>
            <a:endParaRPr lang="en-US" sz="3000" dirty="0"/>
          </a:p>
          <a:p>
            <a:pPr>
              <a:buFont typeface="Wingdings" panose="05000000000000000000" pitchFamily="2" charset="2"/>
              <a:buChar char="v"/>
            </a:pPr>
            <a:r>
              <a:rPr lang="en-US" sz="3000" dirty="0"/>
              <a:t>See also Rom 14: 5,6; Gal 4:10,11 </a:t>
            </a:r>
          </a:p>
        </p:txBody>
      </p:sp>
    </p:spTree>
    <p:extLst>
      <p:ext uri="{BB962C8B-B14F-4D97-AF65-F5344CB8AC3E}">
        <p14:creationId xmlns:p14="http://schemas.microsoft.com/office/powerpoint/2010/main" val="39108209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8EF9C-FC1C-49B6-A795-5387EB777C89}"/>
              </a:ext>
            </a:extLst>
          </p:cNvPr>
          <p:cNvSpPr>
            <a:spLocks noGrp="1"/>
          </p:cNvSpPr>
          <p:nvPr>
            <p:ph type="title"/>
          </p:nvPr>
        </p:nvSpPr>
        <p:spPr/>
        <p:txBody>
          <a:bodyPr>
            <a:normAutofit/>
          </a:bodyPr>
          <a:lstStyle/>
          <a:p>
            <a:pPr algn="ctr"/>
            <a:r>
              <a:rPr lang="en-US" sz="3600" dirty="0"/>
              <a:t>CATEGORIES OF SABBATHS IN THE OT  </a:t>
            </a:r>
          </a:p>
        </p:txBody>
      </p:sp>
      <p:graphicFrame>
        <p:nvGraphicFramePr>
          <p:cNvPr id="4" name="Content Placeholder 3">
            <a:extLst>
              <a:ext uri="{FF2B5EF4-FFF2-40B4-BE49-F238E27FC236}">
                <a16:creationId xmlns:a16="http://schemas.microsoft.com/office/drawing/2014/main" id="{EAA217B1-B97F-427D-AC05-883B69F93435}"/>
              </a:ext>
            </a:extLst>
          </p:cNvPr>
          <p:cNvGraphicFramePr>
            <a:graphicFrameLocks noGrp="1"/>
          </p:cNvGraphicFramePr>
          <p:nvPr>
            <p:ph idx="1"/>
            <p:extLst>
              <p:ext uri="{D42A27DB-BD31-4B8C-83A1-F6EECF244321}">
                <p14:modId xmlns:p14="http://schemas.microsoft.com/office/powerpoint/2010/main" val="3241337266"/>
              </p:ext>
            </p:extLst>
          </p:nvPr>
        </p:nvGraphicFramePr>
        <p:xfrm>
          <a:off x="1616765" y="2542598"/>
          <a:ext cx="9438586" cy="1376432"/>
        </p:xfrm>
        <a:graphic>
          <a:graphicData uri="http://schemas.openxmlformats.org/drawingml/2006/table">
            <a:tbl>
              <a:tblPr firstRow="1" bandRow="1">
                <a:tableStyleId>{5C22544A-7EE6-4342-B048-85BDC9FD1C3A}</a:tableStyleId>
              </a:tblPr>
              <a:tblGrid>
                <a:gridCol w="2932964">
                  <a:extLst>
                    <a:ext uri="{9D8B030D-6E8A-4147-A177-3AD203B41FA5}">
                      <a16:colId xmlns:a16="http://schemas.microsoft.com/office/drawing/2014/main" val="2379740906"/>
                    </a:ext>
                  </a:extLst>
                </a:gridCol>
                <a:gridCol w="3252811">
                  <a:extLst>
                    <a:ext uri="{9D8B030D-6E8A-4147-A177-3AD203B41FA5}">
                      <a16:colId xmlns:a16="http://schemas.microsoft.com/office/drawing/2014/main" val="2067404256"/>
                    </a:ext>
                  </a:extLst>
                </a:gridCol>
                <a:gridCol w="3252811">
                  <a:extLst>
                    <a:ext uri="{9D8B030D-6E8A-4147-A177-3AD203B41FA5}">
                      <a16:colId xmlns:a16="http://schemas.microsoft.com/office/drawing/2014/main" val="1007972617"/>
                    </a:ext>
                  </a:extLst>
                </a:gridCol>
              </a:tblGrid>
              <a:tr h="1376432">
                <a:tc>
                  <a:txBody>
                    <a:bodyPr/>
                    <a:lstStyle/>
                    <a:p>
                      <a:endParaRPr lang="en-US" dirty="0"/>
                    </a:p>
                    <a:p>
                      <a:endParaRPr lang="en-US" dirty="0"/>
                    </a:p>
                    <a:p>
                      <a:pPr algn="ctr"/>
                      <a:r>
                        <a:rPr lang="en-US" dirty="0"/>
                        <a:t>     WEEKLY</a:t>
                      </a:r>
                    </a:p>
                    <a:p>
                      <a:pPr algn="ctr"/>
                      <a:r>
                        <a:rPr lang="en-US" dirty="0"/>
                        <a:t> (days) </a:t>
                      </a:r>
                    </a:p>
                  </a:txBody>
                  <a:tcPr>
                    <a:solidFill>
                      <a:srgbClr val="92D050"/>
                    </a:solidFill>
                  </a:tcPr>
                </a:tc>
                <a:tc>
                  <a:txBody>
                    <a:bodyPr/>
                    <a:lstStyle/>
                    <a:p>
                      <a:endParaRPr lang="en-US" dirty="0"/>
                    </a:p>
                    <a:p>
                      <a:endParaRPr lang="en-US" dirty="0"/>
                    </a:p>
                    <a:p>
                      <a:r>
                        <a:rPr lang="en-US" dirty="0"/>
                        <a:t>           MONTHLY </a:t>
                      </a:r>
                    </a:p>
                    <a:p>
                      <a:r>
                        <a:rPr lang="en-US" dirty="0"/>
                        <a:t>           (Seasons)</a:t>
                      </a:r>
                    </a:p>
                  </a:txBody>
                  <a:tcPr>
                    <a:solidFill>
                      <a:srgbClr val="0070C0"/>
                    </a:solidFill>
                  </a:tcPr>
                </a:tc>
                <a:tc>
                  <a:txBody>
                    <a:bodyPr/>
                    <a:lstStyle/>
                    <a:p>
                      <a:endParaRPr lang="en-US" dirty="0"/>
                    </a:p>
                    <a:p>
                      <a:endParaRPr lang="en-US" dirty="0"/>
                    </a:p>
                    <a:p>
                      <a:r>
                        <a:rPr lang="en-US" dirty="0"/>
                        <a:t>        YEARLY </a:t>
                      </a:r>
                    </a:p>
                    <a:p>
                      <a:r>
                        <a:rPr lang="en-US" dirty="0"/>
                        <a:t>         (years)</a:t>
                      </a:r>
                    </a:p>
                  </a:txBody>
                  <a:tcPr>
                    <a:solidFill>
                      <a:srgbClr val="7030A0"/>
                    </a:solidFill>
                  </a:tcPr>
                </a:tc>
                <a:extLst>
                  <a:ext uri="{0D108BD9-81ED-4DB2-BD59-A6C34878D82A}">
                    <a16:rowId xmlns:a16="http://schemas.microsoft.com/office/drawing/2014/main" val="1608025098"/>
                  </a:ext>
                </a:extLst>
              </a:tr>
            </a:tbl>
          </a:graphicData>
        </a:graphic>
      </p:graphicFrame>
    </p:spTree>
    <p:extLst>
      <p:ext uri="{BB962C8B-B14F-4D97-AF65-F5344CB8AC3E}">
        <p14:creationId xmlns:p14="http://schemas.microsoft.com/office/powerpoint/2010/main" val="3053751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30E62-F364-4F8D-9DCA-DBD1DB55C6CB}"/>
              </a:ext>
            </a:extLst>
          </p:cNvPr>
          <p:cNvSpPr>
            <a:spLocks noGrp="1"/>
          </p:cNvSpPr>
          <p:nvPr>
            <p:ph type="title"/>
          </p:nvPr>
        </p:nvSpPr>
        <p:spPr/>
        <p:txBody>
          <a:bodyPr/>
          <a:lstStyle/>
          <a:p>
            <a:r>
              <a:rPr lang="en-US" altLang="en-US" dirty="0">
                <a:ln>
                  <a:noFill/>
                </a:ln>
              </a:rPr>
              <a:t>Objectives of the Seminar </a:t>
            </a:r>
            <a:endParaRPr lang="en-US" dirty="0"/>
          </a:p>
        </p:txBody>
      </p:sp>
      <p:sp>
        <p:nvSpPr>
          <p:cNvPr id="3" name="Content Placeholder 2">
            <a:extLst>
              <a:ext uri="{FF2B5EF4-FFF2-40B4-BE49-F238E27FC236}">
                <a16:creationId xmlns:a16="http://schemas.microsoft.com/office/drawing/2014/main" id="{434AEDC5-4539-4B26-AFF2-E1E6EC0EDE83}"/>
              </a:ext>
            </a:extLst>
          </p:cNvPr>
          <p:cNvSpPr>
            <a:spLocks noGrp="1"/>
          </p:cNvSpPr>
          <p:nvPr>
            <p:ph idx="1"/>
          </p:nvPr>
        </p:nvSpPr>
        <p:spPr>
          <a:xfrm>
            <a:off x="1484310" y="1997612"/>
            <a:ext cx="10707690" cy="4994031"/>
          </a:xfrm>
        </p:spPr>
        <p:txBody>
          <a:bodyPr>
            <a:normAutofit/>
          </a:bodyPr>
          <a:lstStyle/>
          <a:p>
            <a:pPr marL="0" indent="0">
              <a:buNone/>
            </a:pPr>
            <a:r>
              <a:rPr lang="en-US" dirty="0"/>
              <a:t>5. To uncover whether or not Jesus’ act of keeping the Sabbath rendered Sabbath- keeping a requirement for all Christians today</a:t>
            </a:r>
          </a:p>
          <a:p>
            <a:pPr marL="0" indent="0">
              <a:buNone/>
            </a:pPr>
            <a:endParaRPr lang="en-US" dirty="0"/>
          </a:p>
          <a:p>
            <a:pPr marL="0" indent="0">
              <a:buNone/>
            </a:pPr>
            <a:r>
              <a:rPr lang="en-US" dirty="0"/>
              <a:t>6. To accentuate Jesus, i.e., the gospel, and not a day as being the decisive issue in salvation.</a:t>
            </a:r>
          </a:p>
          <a:p>
            <a:pPr marL="0" indent="0">
              <a:buNone/>
            </a:pPr>
            <a:br>
              <a:rPr lang="en-US" dirty="0"/>
            </a:br>
            <a:endParaRPr lang="en-US" dirty="0"/>
          </a:p>
        </p:txBody>
      </p:sp>
    </p:spTree>
    <p:extLst>
      <p:ext uri="{BB962C8B-B14F-4D97-AF65-F5344CB8AC3E}">
        <p14:creationId xmlns:p14="http://schemas.microsoft.com/office/powerpoint/2010/main" val="7981203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Title 1">
            <a:extLst>
              <a:ext uri="{FF2B5EF4-FFF2-40B4-BE49-F238E27FC236}">
                <a16:creationId xmlns:a16="http://schemas.microsoft.com/office/drawing/2014/main" id="{D01547BD-0CB0-4DA2-A8D2-38FBC9DEBD85}"/>
              </a:ext>
            </a:extLst>
          </p:cNvPr>
          <p:cNvSpPr>
            <a:spLocks noGrp="1" noChangeArrowheads="1"/>
          </p:cNvSpPr>
          <p:nvPr>
            <p:ph type="title"/>
          </p:nvPr>
        </p:nvSpPr>
        <p:spPr>
          <a:xfrm>
            <a:off x="2506664" y="457200"/>
            <a:ext cx="7704137" cy="1981200"/>
          </a:xfrm>
        </p:spPr>
        <p:txBody>
          <a:bodyPr/>
          <a:lstStyle/>
          <a:p>
            <a:pPr eaLnBrk="1" hangingPunct="1"/>
            <a:r>
              <a:rPr lang="en-US" altLang="en-US" dirty="0">
                <a:ln>
                  <a:noFill/>
                </a:ln>
              </a:rPr>
              <a:t>Kinds  of Sabbaths </a:t>
            </a:r>
          </a:p>
        </p:txBody>
      </p:sp>
      <p:graphicFrame>
        <p:nvGraphicFramePr>
          <p:cNvPr id="5" name="Content Placeholder 4">
            <a:extLst>
              <a:ext uri="{FF2B5EF4-FFF2-40B4-BE49-F238E27FC236}">
                <a16:creationId xmlns:a16="http://schemas.microsoft.com/office/drawing/2014/main" id="{EBFA3C57-AF72-437A-A79E-38EE91655605}"/>
              </a:ext>
            </a:extLst>
          </p:cNvPr>
          <p:cNvGraphicFramePr>
            <a:graphicFrameLocks noGrp="1"/>
          </p:cNvGraphicFramePr>
          <p:nvPr>
            <p:ph idx="1"/>
            <p:extLst>
              <p:ext uri="{D42A27DB-BD31-4B8C-83A1-F6EECF244321}">
                <p14:modId xmlns:p14="http://schemas.microsoft.com/office/powerpoint/2010/main" val="499395717"/>
              </p:ext>
            </p:extLst>
          </p:nvPr>
        </p:nvGraphicFramePr>
        <p:xfrm>
          <a:off x="1524000" y="2133600"/>
          <a:ext cx="8991600" cy="4495798"/>
        </p:xfrm>
        <a:graphic>
          <a:graphicData uri="http://schemas.openxmlformats.org/drawingml/2006/table">
            <a:tbl>
              <a:tblPr firstRow="1" bandRow="1">
                <a:tableStyleId>{5C22544A-7EE6-4342-B048-85BDC9FD1C3A}</a:tableStyleId>
              </a:tblPr>
              <a:tblGrid>
                <a:gridCol w="2893849">
                  <a:extLst>
                    <a:ext uri="{9D8B030D-6E8A-4147-A177-3AD203B41FA5}">
                      <a16:colId xmlns:a16="http://schemas.microsoft.com/office/drawing/2014/main" val="20000"/>
                    </a:ext>
                  </a:extLst>
                </a:gridCol>
                <a:gridCol w="3074713">
                  <a:extLst>
                    <a:ext uri="{9D8B030D-6E8A-4147-A177-3AD203B41FA5}">
                      <a16:colId xmlns:a16="http://schemas.microsoft.com/office/drawing/2014/main" val="20001"/>
                    </a:ext>
                  </a:extLst>
                </a:gridCol>
                <a:gridCol w="3023038">
                  <a:extLst>
                    <a:ext uri="{9D8B030D-6E8A-4147-A177-3AD203B41FA5}">
                      <a16:colId xmlns:a16="http://schemas.microsoft.com/office/drawing/2014/main" val="20002"/>
                    </a:ext>
                  </a:extLst>
                </a:gridCol>
              </a:tblGrid>
              <a:tr h="516598">
                <a:tc>
                  <a:txBody>
                    <a:bodyPr/>
                    <a:lstStyle/>
                    <a:p>
                      <a:r>
                        <a:rPr lang="en-US" sz="2000" dirty="0"/>
                        <a:t>WEEKLY  (days) </a:t>
                      </a:r>
                    </a:p>
                  </a:txBody>
                  <a:tcPr marL="68580" marR="68580" marT="34290" marB="34290"/>
                </a:tc>
                <a:tc>
                  <a:txBody>
                    <a:bodyPr/>
                    <a:lstStyle/>
                    <a:p>
                      <a:r>
                        <a:rPr lang="en-US" sz="2000" dirty="0"/>
                        <a:t>MONTHLY  (seasons) </a:t>
                      </a:r>
                    </a:p>
                  </a:txBody>
                  <a:tcPr marL="68580" marR="68580" marT="34290" marB="34290"/>
                </a:tc>
                <a:tc>
                  <a:txBody>
                    <a:bodyPr/>
                    <a:lstStyle/>
                    <a:p>
                      <a:r>
                        <a:rPr lang="en-US" sz="2000" dirty="0"/>
                        <a:t>YEARLY  (Years) </a:t>
                      </a:r>
                    </a:p>
                  </a:txBody>
                  <a:tcPr marL="68580" marR="68580" marT="34290" marB="34290"/>
                </a:tc>
                <a:extLst>
                  <a:ext uri="{0D108BD9-81ED-4DB2-BD59-A6C34878D82A}">
                    <a16:rowId xmlns:a16="http://schemas.microsoft.com/office/drawing/2014/main" val="10000"/>
                  </a:ext>
                </a:extLst>
              </a:tr>
              <a:tr h="879612">
                <a:tc>
                  <a:txBody>
                    <a:bodyPr/>
                    <a:lstStyle/>
                    <a:p>
                      <a:r>
                        <a:rPr lang="en-US" sz="2000" dirty="0"/>
                        <a:t>7</a:t>
                      </a:r>
                      <a:r>
                        <a:rPr lang="en-US" sz="2000" baseline="30000" dirty="0"/>
                        <a:t>th</a:t>
                      </a:r>
                      <a:r>
                        <a:rPr lang="en-US" sz="2000" dirty="0"/>
                        <a:t> day Sabbath </a:t>
                      </a:r>
                    </a:p>
                  </a:txBody>
                  <a:tcPr marL="68580" marR="68580" marT="34290" marB="34290"/>
                </a:tc>
                <a:tc>
                  <a:txBody>
                    <a:bodyPr/>
                    <a:lstStyle/>
                    <a:p>
                      <a:r>
                        <a:rPr lang="en-US" sz="2000" dirty="0"/>
                        <a:t>New Moon Sabbath (28/29 days) </a:t>
                      </a:r>
                    </a:p>
                  </a:txBody>
                  <a:tcPr marL="68580" marR="68580" marT="34290" marB="34290"/>
                </a:tc>
                <a:tc>
                  <a:txBody>
                    <a:bodyPr/>
                    <a:lstStyle/>
                    <a:p>
                      <a:r>
                        <a:rPr lang="en-US" sz="2000" dirty="0"/>
                        <a:t>Day of Atonement </a:t>
                      </a:r>
                    </a:p>
                  </a:txBody>
                  <a:tcPr marL="68580" marR="68580" marT="34290" marB="34290"/>
                </a:tc>
                <a:extLst>
                  <a:ext uri="{0D108BD9-81ED-4DB2-BD59-A6C34878D82A}">
                    <a16:rowId xmlns:a16="http://schemas.microsoft.com/office/drawing/2014/main" val="10001"/>
                  </a:ext>
                </a:extLst>
              </a:tr>
              <a:tr h="516598">
                <a:tc>
                  <a:txBody>
                    <a:bodyPr/>
                    <a:lstStyle/>
                    <a:p>
                      <a:endParaRPr lang="en-US" sz="1400" dirty="0"/>
                    </a:p>
                  </a:txBody>
                  <a:tcPr marL="68580" marR="68580" marT="34290" marB="34290"/>
                </a:tc>
                <a:tc>
                  <a:txBody>
                    <a:bodyPr/>
                    <a:lstStyle/>
                    <a:p>
                      <a:endParaRPr lang="en-US" sz="1400"/>
                    </a:p>
                  </a:txBody>
                  <a:tcPr marL="68580" marR="68580" marT="34290" marB="34290"/>
                </a:tc>
                <a:tc>
                  <a:txBody>
                    <a:bodyPr/>
                    <a:lstStyle/>
                    <a:p>
                      <a:r>
                        <a:rPr lang="en-US" sz="2000" dirty="0"/>
                        <a:t>Sabbatical  year </a:t>
                      </a:r>
                    </a:p>
                  </a:txBody>
                  <a:tcPr marL="68580" marR="68580" marT="34290" marB="34290"/>
                </a:tc>
                <a:extLst>
                  <a:ext uri="{0D108BD9-81ED-4DB2-BD59-A6C34878D82A}">
                    <a16:rowId xmlns:a16="http://schemas.microsoft.com/office/drawing/2014/main" val="10002"/>
                  </a:ext>
                </a:extLst>
              </a:tr>
              <a:tr h="516598">
                <a:tc>
                  <a:txBody>
                    <a:bodyPr/>
                    <a:lstStyle/>
                    <a:p>
                      <a:endParaRPr lang="en-US" sz="1400"/>
                    </a:p>
                  </a:txBody>
                  <a:tcPr marL="68580" marR="68580" marT="34290" marB="34290"/>
                </a:tc>
                <a:tc>
                  <a:txBody>
                    <a:bodyPr/>
                    <a:lstStyle/>
                    <a:p>
                      <a:endParaRPr lang="en-US" sz="1400"/>
                    </a:p>
                  </a:txBody>
                  <a:tcPr marL="68580" marR="68580" marT="34290" marB="34290"/>
                </a:tc>
                <a:tc>
                  <a:txBody>
                    <a:bodyPr/>
                    <a:lstStyle/>
                    <a:p>
                      <a:r>
                        <a:rPr lang="en-US" sz="2000" dirty="0"/>
                        <a:t>Jubilee year </a:t>
                      </a:r>
                    </a:p>
                  </a:txBody>
                  <a:tcPr marL="68580" marR="68580" marT="34290" marB="34290"/>
                </a:tc>
                <a:extLst>
                  <a:ext uri="{0D108BD9-81ED-4DB2-BD59-A6C34878D82A}">
                    <a16:rowId xmlns:a16="http://schemas.microsoft.com/office/drawing/2014/main" val="10003"/>
                  </a:ext>
                </a:extLst>
              </a:tr>
              <a:tr h="516598">
                <a:tc>
                  <a:txBody>
                    <a:bodyPr/>
                    <a:lstStyle/>
                    <a:p>
                      <a:endParaRPr lang="en-US" sz="1400"/>
                    </a:p>
                  </a:txBody>
                  <a:tcPr marL="68580" marR="68580" marT="34290" marB="34290"/>
                </a:tc>
                <a:tc>
                  <a:txBody>
                    <a:bodyPr/>
                    <a:lstStyle/>
                    <a:p>
                      <a:endParaRPr lang="en-US" sz="1400" dirty="0"/>
                    </a:p>
                  </a:txBody>
                  <a:tcPr marL="68580" marR="68580" marT="34290" marB="34290"/>
                </a:tc>
                <a:tc>
                  <a:txBody>
                    <a:bodyPr/>
                    <a:lstStyle/>
                    <a:p>
                      <a:r>
                        <a:rPr lang="en-US" sz="2000" dirty="0"/>
                        <a:t>Tabernacles </a:t>
                      </a:r>
                    </a:p>
                  </a:txBody>
                  <a:tcPr marL="68580" marR="68580" marT="34290" marB="34290"/>
                </a:tc>
                <a:extLst>
                  <a:ext uri="{0D108BD9-81ED-4DB2-BD59-A6C34878D82A}">
                    <a16:rowId xmlns:a16="http://schemas.microsoft.com/office/drawing/2014/main" val="10004"/>
                  </a:ext>
                </a:extLst>
              </a:tr>
              <a:tr h="516598">
                <a:tc>
                  <a:txBody>
                    <a:bodyPr/>
                    <a:lstStyle/>
                    <a:p>
                      <a:endParaRPr lang="en-US" sz="1400"/>
                    </a:p>
                  </a:txBody>
                  <a:tcPr marL="68580" marR="68580" marT="34290" marB="34290"/>
                </a:tc>
                <a:tc>
                  <a:txBody>
                    <a:bodyPr/>
                    <a:lstStyle/>
                    <a:p>
                      <a:endParaRPr lang="en-US" sz="1400"/>
                    </a:p>
                  </a:txBody>
                  <a:tcPr marL="68580" marR="68580" marT="34290" marB="34290"/>
                </a:tc>
                <a:tc>
                  <a:txBody>
                    <a:bodyPr/>
                    <a:lstStyle/>
                    <a:p>
                      <a:r>
                        <a:rPr lang="en-US" sz="2000" dirty="0"/>
                        <a:t>Pentecost </a:t>
                      </a:r>
                    </a:p>
                  </a:txBody>
                  <a:tcPr marL="68580" marR="68580" marT="34290" marB="34290"/>
                </a:tc>
                <a:extLst>
                  <a:ext uri="{0D108BD9-81ED-4DB2-BD59-A6C34878D82A}">
                    <a16:rowId xmlns:a16="http://schemas.microsoft.com/office/drawing/2014/main" val="10005"/>
                  </a:ext>
                </a:extLst>
              </a:tr>
              <a:tr h="516598">
                <a:tc>
                  <a:txBody>
                    <a:bodyPr/>
                    <a:lstStyle/>
                    <a:p>
                      <a:endParaRPr lang="en-US" sz="1400"/>
                    </a:p>
                  </a:txBody>
                  <a:tcPr marL="68580" marR="68580" marT="34290" marB="34290"/>
                </a:tc>
                <a:tc>
                  <a:txBody>
                    <a:bodyPr/>
                    <a:lstStyle/>
                    <a:p>
                      <a:endParaRPr lang="en-US" sz="1400"/>
                    </a:p>
                  </a:txBody>
                  <a:tcPr marL="68580" marR="68580" marT="34290" marB="34290"/>
                </a:tc>
                <a:tc>
                  <a:txBody>
                    <a:bodyPr/>
                    <a:lstStyle/>
                    <a:p>
                      <a:r>
                        <a:rPr lang="en-US" sz="2000" dirty="0"/>
                        <a:t>Unleavened Bread </a:t>
                      </a:r>
                    </a:p>
                  </a:txBody>
                  <a:tcPr marL="68580" marR="68580" marT="34290" marB="34290"/>
                </a:tc>
                <a:extLst>
                  <a:ext uri="{0D108BD9-81ED-4DB2-BD59-A6C34878D82A}">
                    <a16:rowId xmlns:a16="http://schemas.microsoft.com/office/drawing/2014/main" val="10006"/>
                  </a:ext>
                </a:extLst>
              </a:tr>
              <a:tr h="516598">
                <a:tc>
                  <a:txBody>
                    <a:bodyPr/>
                    <a:lstStyle/>
                    <a:p>
                      <a:endParaRPr lang="en-US" sz="1400"/>
                    </a:p>
                  </a:txBody>
                  <a:tcPr marL="68580" marR="68580" marT="34290" marB="34290"/>
                </a:tc>
                <a:tc>
                  <a:txBody>
                    <a:bodyPr/>
                    <a:lstStyle/>
                    <a:p>
                      <a:endParaRPr lang="en-US" sz="1400"/>
                    </a:p>
                  </a:txBody>
                  <a:tcPr marL="68580" marR="68580" marT="34290" marB="34290"/>
                </a:tc>
                <a:tc>
                  <a:txBody>
                    <a:bodyPr/>
                    <a:lstStyle/>
                    <a:p>
                      <a:endParaRPr lang="en-US" sz="1400" dirty="0"/>
                    </a:p>
                  </a:txBody>
                  <a:tcPr marL="68580" marR="68580" marT="34290" marB="3429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0368995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7245B-E4AA-42D4-BA8F-56F33EA86B50}"/>
              </a:ext>
            </a:extLst>
          </p:cNvPr>
          <p:cNvSpPr>
            <a:spLocks noGrp="1"/>
          </p:cNvSpPr>
          <p:nvPr>
            <p:ph type="title"/>
          </p:nvPr>
        </p:nvSpPr>
        <p:spPr/>
        <p:txBody>
          <a:bodyPr/>
          <a:lstStyle/>
          <a:p>
            <a:r>
              <a:rPr lang="en-US" dirty="0"/>
              <a:t>Categories of Sabbaths in the Old  Testament </a:t>
            </a:r>
          </a:p>
        </p:txBody>
      </p:sp>
      <p:sp>
        <p:nvSpPr>
          <p:cNvPr id="3" name="Content Placeholder 2">
            <a:extLst>
              <a:ext uri="{FF2B5EF4-FFF2-40B4-BE49-F238E27FC236}">
                <a16:creationId xmlns:a16="http://schemas.microsoft.com/office/drawing/2014/main" id="{756D985E-948E-46AF-9525-C8AAA60BABB6}"/>
              </a:ext>
            </a:extLst>
          </p:cNvPr>
          <p:cNvSpPr>
            <a:spLocks noGrp="1"/>
          </p:cNvSpPr>
          <p:nvPr>
            <p:ph idx="1"/>
          </p:nvPr>
        </p:nvSpPr>
        <p:spPr/>
        <p:txBody>
          <a:bodyPr/>
          <a:lstStyle/>
          <a:p>
            <a:pPr>
              <a:buFont typeface="Wingdings" panose="05000000000000000000" pitchFamily="2" charset="2"/>
              <a:buChar char="Ø"/>
            </a:pPr>
            <a:r>
              <a:rPr lang="en-US" dirty="0" err="1"/>
              <a:t>Ezk</a:t>
            </a:r>
            <a:r>
              <a:rPr lang="en-US" dirty="0"/>
              <a:t> 45:17: It shall be the princes part to provide the burnt offerings, the grain offerings and the drink offerings, at the feasts on the </a:t>
            </a:r>
            <a:r>
              <a:rPr lang="en-US" b="1" i="1" dirty="0"/>
              <a:t>new moons and on the Sabbaths at all the appointed feasts</a:t>
            </a:r>
            <a:r>
              <a:rPr lang="en-US" dirty="0"/>
              <a:t> of the house of Israel.</a:t>
            </a:r>
          </a:p>
          <a:p>
            <a:pPr marL="0" indent="0">
              <a:buNone/>
            </a:pPr>
            <a:endParaRPr lang="en-US" dirty="0"/>
          </a:p>
          <a:p>
            <a:pPr>
              <a:buFont typeface="Wingdings" panose="05000000000000000000" pitchFamily="2" charset="2"/>
              <a:buChar char="Ø"/>
            </a:pPr>
            <a:r>
              <a:rPr lang="en-US" dirty="0"/>
              <a:t>Hosea 2:11: I will put an end to all her gaiety, her feasts, her new </a:t>
            </a:r>
            <a:r>
              <a:rPr lang="en-US" b="1" i="1" dirty="0"/>
              <a:t>moons, her Sabbaths and all her festal assembles</a:t>
            </a:r>
            <a:r>
              <a:rPr lang="en-US" i="1" dirty="0"/>
              <a:t>.</a:t>
            </a:r>
            <a:r>
              <a:rPr lang="en-US" b="1" i="1" dirty="0"/>
              <a:t>  </a:t>
            </a:r>
            <a:endParaRPr lang="en-US" dirty="0"/>
          </a:p>
          <a:p>
            <a:endParaRPr lang="en-US" dirty="0"/>
          </a:p>
        </p:txBody>
      </p:sp>
    </p:spTree>
    <p:extLst>
      <p:ext uri="{BB962C8B-B14F-4D97-AF65-F5344CB8AC3E}">
        <p14:creationId xmlns:p14="http://schemas.microsoft.com/office/powerpoint/2010/main" val="311273048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59266-7B36-4B2F-BE8C-C3A8B82878B5}"/>
              </a:ext>
            </a:extLst>
          </p:cNvPr>
          <p:cNvSpPr>
            <a:spLocks noGrp="1"/>
          </p:cNvSpPr>
          <p:nvPr>
            <p:ph type="title"/>
          </p:nvPr>
        </p:nvSpPr>
        <p:spPr/>
        <p:txBody>
          <a:bodyPr/>
          <a:lstStyle/>
          <a:p>
            <a:r>
              <a:rPr lang="en-US" dirty="0"/>
              <a:t>Categories of Sabbaths in the Old  Testament </a:t>
            </a:r>
          </a:p>
        </p:txBody>
      </p:sp>
      <p:sp>
        <p:nvSpPr>
          <p:cNvPr id="3" name="Content Placeholder 2">
            <a:extLst>
              <a:ext uri="{FF2B5EF4-FFF2-40B4-BE49-F238E27FC236}">
                <a16:creationId xmlns:a16="http://schemas.microsoft.com/office/drawing/2014/main" id="{CB00D94C-77BC-474F-A8AA-F2DEC00E8176}"/>
              </a:ext>
            </a:extLst>
          </p:cNvPr>
          <p:cNvSpPr>
            <a:spLocks noGrp="1"/>
          </p:cNvSpPr>
          <p:nvPr>
            <p:ph idx="1"/>
          </p:nvPr>
        </p:nvSpPr>
        <p:spPr/>
        <p:txBody>
          <a:bodyPr/>
          <a:lstStyle/>
          <a:p>
            <a:r>
              <a:rPr lang="en-US" dirty="0"/>
              <a:t>2 Chron 31:3: He also appointed the king’s portion of his goods of the burnt offerings, namely, for the morning and evening burnt offerings, and the burnt offerings for </a:t>
            </a:r>
            <a:r>
              <a:rPr lang="en-US" b="1" i="1" dirty="0"/>
              <a:t>the Sabbaths and for the new moons and for the fixed festivals</a:t>
            </a:r>
            <a:r>
              <a:rPr lang="en-US" dirty="0"/>
              <a:t>, as it is written in the law of the Lord. </a:t>
            </a:r>
          </a:p>
          <a:p>
            <a:endParaRPr lang="en-US" dirty="0"/>
          </a:p>
        </p:txBody>
      </p:sp>
    </p:spTree>
    <p:extLst>
      <p:ext uri="{BB962C8B-B14F-4D97-AF65-F5344CB8AC3E}">
        <p14:creationId xmlns:p14="http://schemas.microsoft.com/office/powerpoint/2010/main" val="95057656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919E8-8F05-4D49-8225-DB924CF6D80B}"/>
              </a:ext>
            </a:extLst>
          </p:cNvPr>
          <p:cNvSpPr>
            <a:spLocks noGrp="1"/>
          </p:cNvSpPr>
          <p:nvPr>
            <p:ph type="title"/>
          </p:nvPr>
        </p:nvSpPr>
        <p:spPr/>
        <p:txBody>
          <a:bodyPr/>
          <a:lstStyle/>
          <a:p>
            <a:r>
              <a:rPr lang="en-US" dirty="0"/>
              <a:t>Categories of Sabbaths in the Old  Testament </a:t>
            </a:r>
          </a:p>
        </p:txBody>
      </p:sp>
      <p:sp>
        <p:nvSpPr>
          <p:cNvPr id="3" name="Content Placeholder 2">
            <a:extLst>
              <a:ext uri="{FF2B5EF4-FFF2-40B4-BE49-F238E27FC236}">
                <a16:creationId xmlns:a16="http://schemas.microsoft.com/office/drawing/2014/main" id="{83C639F6-F313-4EA9-938F-DDAEF61B8FEC}"/>
              </a:ext>
            </a:extLst>
          </p:cNvPr>
          <p:cNvSpPr>
            <a:spLocks noGrp="1"/>
          </p:cNvSpPr>
          <p:nvPr>
            <p:ph idx="1"/>
          </p:nvPr>
        </p:nvSpPr>
        <p:spPr/>
        <p:txBody>
          <a:bodyPr>
            <a:normAutofit fontScale="92500" lnSpcReduction="20000"/>
          </a:bodyPr>
          <a:lstStyle/>
          <a:p>
            <a:pPr>
              <a:buFont typeface="Wingdings" panose="05000000000000000000" pitchFamily="2" charset="2"/>
              <a:buChar char="Ø"/>
            </a:pPr>
            <a:r>
              <a:rPr lang="en-US" dirty="0"/>
              <a:t>1 Chron 23:31: And to offer burnt offerings to the Lord, on the </a:t>
            </a:r>
            <a:r>
              <a:rPr lang="en-US" b="1" i="1" dirty="0"/>
              <a:t>Sabbaths, the new moons and fixed festivals</a:t>
            </a:r>
            <a:r>
              <a:rPr lang="en-US" dirty="0"/>
              <a:t> in the number set by the ordinances conceding them, continually before the Lord. </a:t>
            </a:r>
          </a:p>
          <a:p>
            <a:pPr marL="0" indent="0">
              <a:buNone/>
            </a:pPr>
            <a:endParaRPr lang="en-US" dirty="0"/>
          </a:p>
          <a:p>
            <a:pPr>
              <a:buFont typeface="Wingdings" panose="05000000000000000000" pitchFamily="2" charset="2"/>
              <a:buChar char="Ø"/>
            </a:pPr>
            <a:r>
              <a:rPr lang="en-US" dirty="0"/>
              <a:t>2 Chron 2:4: Behold I am about to build a house for the name of the Lord my God, dedicating it to Him, to burn fragrant incense before Him and to set out the shewbread continually, and to offer burnt offerings morning and evening, on </a:t>
            </a:r>
            <a:r>
              <a:rPr lang="en-US" b="1" i="1" dirty="0"/>
              <a:t>Sabbaths and new moons and on the appointed feasts</a:t>
            </a:r>
            <a:r>
              <a:rPr lang="en-US" dirty="0"/>
              <a:t> of the Lord our God, this being required forever in Israel.  </a:t>
            </a:r>
          </a:p>
          <a:p>
            <a:endParaRPr lang="en-US" dirty="0"/>
          </a:p>
        </p:txBody>
      </p:sp>
    </p:spTree>
    <p:extLst>
      <p:ext uri="{BB962C8B-B14F-4D97-AF65-F5344CB8AC3E}">
        <p14:creationId xmlns:p14="http://schemas.microsoft.com/office/powerpoint/2010/main" val="13052852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488A2F-DA4B-4F9B-932A-436C529ABB0A}"/>
              </a:ext>
            </a:extLst>
          </p:cNvPr>
          <p:cNvSpPr>
            <a:spLocks noGrp="1"/>
          </p:cNvSpPr>
          <p:nvPr>
            <p:ph type="title"/>
          </p:nvPr>
        </p:nvSpPr>
        <p:spPr/>
        <p:txBody>
          <a:bodyPr/>
          <a:lstStyle/>
          <a:p>
            <a:r>
              <a:rPr lang="en-US" dirty="0"/>
              <a:t>THE GALATIANS SITUATION    </a:t>
            </a:r>
          </a:p>
        </p:txBody>
      </p:sp>
      <p:sp>
        <p:nvSpPr>
          <p:cNvPr id="3" name="Text Placeholder 2">
            <a:extLst>
              <a:ext uri="{FF2B5EF4-FFF2-40B4-BE49-F238E27FC236}">
                <a16:creationId xmlns:a16="http://schemas.microsoft.com/office/drawing/2014/main" id="{2A6E436C-6294-4490-AE5A-0C7EB57422D5}"/>
              </a:ext>
            </a:extLst>
          </p:cNvPr>
          <p:cNvSpPr>
            <a:spLocks noGrp="1"/>
          </p:cNvSpPr>
          <p:nvPr>
            <p:ph type="body" idx="1"/>
          </p:nvPr>
        </p:nvSpPr>
        <p:spPr/>
        <p:txBody>
          <a:bodyPr/>
          <a:lstStyle/>
          <a:p>
            <a:r>
              <a:rPr lang="en-US" dirty="0"/>
              <a:t>.</a:t>
            </a:r>
          </a:p>
        </p:txBody>
      </p:sp>
    </p:spTree>
    <p:extLst>
      <p:ext uri="{BB962C8B-B14F-4D97-AF65-F5344CB8AC3E}">
        <p14:creationId xmlns:p14="http://schemas.microsoft.com/office/powerpoint/2010/main" val="28774977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9B9A8-EC61-4793-A46E-2A50031D5A91}"/>
              </a:ext>
            </a:extLst>
          </p:cNvPr>
          <p:cNvSpPr>
            <a:spLocks noGrp="1"/>
          </p:cNvSpPr>
          <p:nvPr>
            <p:ph type="title"/>
          </p:nvPr>
        </p:nvSpPr>
        <p:spPr/>
        <p:txBody>
          <a:bodyPr/>
          <a:lstStyle/>
          <a:p>
            <a:r>
              <a:rPr lang="en-US" dirty="0"/>
              <a:t>BACKGROUND</a:t>
            </a:r>
            <a:br>
              <a:rPr lang="en-US" dirty="0"/>
            </a:br>
            <a:endParaRPr lang="en-US" dirty="0"/>
          </a:p>
        </p:txBody>
      </p:sp>
      <p:sp>
        <p:nvSpPr>
          <p:cNvPr id="3" name="Content Placeholder 2">
            <a:extLst>
              <a:ext uri="{FF2B5EF4-FFF2-40B4-BE49-F238E27FC236}">
                <a16:creationId xmlns:a16="http://schemas.microsoft.com/office/drawing/2014/main" id="{DBA25AEC-1F45-4D49-8D92-B4FA0A4E02C9}"/>
              </a:ext>
            </a:extLst>
          </p:cNvPr>
          <p:cNvSpPr>
            <a:spLocks noGrp="1"/>
          </p:cNvSpPr>
          <p:nvPr>
            <p:ph idx="1"/>
          </p:nvPr>
        </p:nvSpPr>
        <p:spPr/>
        <p:txBody>
          <a:bodyPr/>
          <a:lstStyle/>
          <a:p>
            <a:pPr marL="0" indent="0">
              <a:buNone/>
            </a:pPr>
            <a:r>
              <a:rPr lang="en-US" dirty="0"/>
              <a:t>Jewish Christians using the Law (Torah) as  an  identity marker, i.e., as a means of distinguishing the chosen people and as a symbol of status within the covenant community </a:t>
            </a:r>
          </a:p>
          <a:p>
            <a:pPr marL="0" indent="0">
              <a:buNone/>
            </a:pPr>
            <a:r>
              <a:rPr lang="en-US" dirty="0"/>
              <a:t> </a:t>
            </a:r>
          </a:p>
          <a:p>
            <a:pPr marL="0" indent="0">
              <a:buNone/>
            </a:pPr>
            <a:r>
              <a:rPr lang="en-US" dirty="0"/>
              <a:t>Paul affirmed that the law had lost its status as an identity marker   </a:t>
            </a:r>
          </a:p>
          <a:p>
            <a:pPr marL="0" indent="0">
              <a:buNone/>
            </a:pPr>
            <a:r>
              <a:rPr lang="en-US" dirty="0"/>
              <a:t> </a:t>
            </a:r>
          </a:p>
        </p:txBody>
      </p:sp>
    </p:spTree>
    <p:extLst>
      <p:ext uri="{BB962C8B-B14F-4D97-AF65-F5344CB8AC3E}">
        <p14:creationId xmlns:p14="http://schemas.microsoft.com/office/powerpoint/2010/main" val="6020084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CA1B6-7E22-439E-A5F3-938DB1A22383}"/>
              </a:ext>
            </a:extLst>
          </p:cNvPr>
          <p:cNvSpPr>
            <a:spLocks noGrp="1"/>
          </p:cNvSpPr>
          <p:nvPr>
            <p:ph type="title"/>
          </p:nvPr>
        </p:nvSpPr>
        <p:spPr/>
        <p:txBody>
          <a:bodyPr/>
          <a:lstStyle/>
          <a:p>
            <a:r>
              <a:rPr lang="en-US" dirty="0"/>
              <a:t>BACKGROUND to GALATIANS  </a:t>
            </a:r>
          </a:p>
        </p:txBody>
      </p:sp>
      <p:sp>
        <p:nvSpPr>
          <p:cNvPr id="3" name="Content Placeholder 2">
            <a:extLst>
              <a:ext uri="{FF2B5EF4-FFF2-40B4-BE49-F238E27FC236}">
                <a16:creationId xmlns:a16="http://schemas.microsoft.com/office/drawing/2014/main" id="{B166A4DA-098E-4B77-9422-16C7EB3DEAC4}"/>
              </a:ext>
            </a:extLst>
          </p:cNvPr>
          <p:cNvSpPr>
            <a:spLocks noGrp="1"/>
          </p:cNvSpPr>
          <p:nvPr>
            <p:ph idx="1"/>
          </p:nvPr>
        </p:nvSpPr>
        <p:spPr/>
        <p:txBody>
          <a:bodyPr/>
          <a:lstStyle/>
          <a:p>
            <a:r>
              <a:rPr lang="en-US" dirty="0"/>
              <a:t> What replaced the law as the new identity marker? </a:t>
            </a:r>
          </a:p>
          <a:p>
            <a:pPr marL="0" indent="0">
              <a:buNone/>
            </a:pPr>
            <a:endParaRPr lang="en-US" dirty="0"/>
          </a:p>
          <a:p>
            <a:r>
              <a:rPr lang="en-US" dirty="0"/>
              <a:t>What practices of the law specifically served as an identity marker? </a:t>
            </a:r>
          </a:p>
          <a:p>
            <a:endParaRPr lang="en-US" dirty="0"/>
          </a:p>
          <a:p>
            <a:pPr marL="0" indent="0">
              <a:buNone/>
            </a:pPr>
            <a:endParaRPr lang="en-US" dirty="0"/>
          </a:p>
        </p:txBody>
      </p:sp>
    </p:spTree>
    <p:extLst>
      <p:ext uri="{BB962C8B-B14F-4D97-AF65-F5344CB8AC3E}">
        <p14:creationId xmlns:p14="http://schemas.microsoft.com/office/powerpoint/2010/main" val="71341368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EB24A-23DB-4F8E-AD50-97B3FA313688}"/>
              </a:ext>
            </a:extLst>
          </p:cNvPr>
          <p:cNvSpPr>
            <a:spLocks noGrp="1"/>
          </p:cNvSpPr>
          <p:nvPr>
            <p:ph type="title"/>
          </p:nvPr>
        </p:nvSpPr>
        <p:spPr/>
        <p:txBody>
          <a:bodyPr/>
          <a:lstStyle/>
          <a:p>
            <a:r>
              <a:rPr lang="en-US" dirty="0"/>
              <a:t>. </a:t>
            </a:r>
          </a:p>
        </p:txBody>
      </p:sp>
      <p:sp>
        <p:nvSpPr>
          <p:cNvPr id="3" name="Content Placeholder 2">
            <a:extLst>
              <a:ext uri="{FF2B5EF4-FFF2-40B4-BE49-F238E27FC236}">
                <a16:creationId xmlns:a16="http://schemas.microsoft.com/office/drawing/2014/main" id="{FA0C490B-CBE9-457F-8300-B48FE1413B98}"/>
              </a:ext>
            </a:extLst>
          </p:cNvPr>
          <p:cNvSpPr>
            <a:spLocks noGrp="1"/>
          </p:cNvSpPr>
          <p:nvPr>
            <p:ph idx="1"/>
          </p:nvPr>
        </p:nvSpPr>
        <p:spPr/>
        <p:txBody>
          <a:bodyPr/>
          <a:lstStyle/>
          <a:p>
            <a:r>
              <a:rPr lang="en-US" dirty="0"/>
              <a:t>Gal. 2:16: Nevertheless knowing that a man is not justified by the works of the Law but through faith in Christ Jesus, even we have believed in Christ Jesus, that we may be </a:t>
            </a:r>
            <a:r>
              <a:rPr lang="en-US" b="1" u="sng" dirty="0"/>
              <a:t>justified by faith of Christ</a:t>
            </a:r>
            <a:r>
              <a:rPr lang="en-US" dirty="0"/>
              <a:t>, and </a:t>
            </a:r>
            <a:r>
              <a:rPr lang="en-US" b="1" u="sng" dirty="0"/>
              <a:t>not by the works of the Law</a:t>
            </a:r>
            <a:r>
              <a:rPr lang="en-US" dirty="0"/>
              <a:t>; since by the works of the Law shall no flesh be justified. (NAS)</a:t>
            </a:r>
          </a:p>
          <a:p>
            <a:endParaRPr lang="en-US" dirty="0"/>
          </a:p>
        </p:txBody>
      </p:sp>
    </p:spTree>
    <p:extLst>
      <p:ext uri="{BB962C8B-B14F-4D97-AF65-F5344CB8AC3E}">
        <p14:creationId xmlns:p14="http://schemas.microsoft.com/office/powerpoint/2010/main" val="36099038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632AE-6FB9-4BEE-9899-7D63FB8B6B42}"/>
              </a:ext>
            </a:extLst>
          </p:cNvPr>
          <p:cNvSpPr>
            <a:spLocks noGrp="1"/>
          </p:cNvSpPr>
          <p:nvPr>
            <p:ph type="title"/>
          </p:nvPr>
        </p:nvSpPr>
        <p:spPr/>
        <p:txBody>
          <a:bodyPr/>
          <a:lstStyle/>
          <a:p>
            <a:r>
              <a:rPr lang="en-US" dirty="0"/>
              <a:t>BACKGROUND to GALATIANS </a:t>
            </a:r>
          </a:p>
        </p:txBody>
      </p:sp>
      <p:sp>
        <p:nvSpPr>
          <p:cNvPr id="3" name="Content Placeholder 2">
            <a:extLst>
              <a:ext uri="{FF2B5EF4-FFF2-40B4-BE49-F238E27FC236}">
                <a16:creationId xmlns:a16="http://schemas.microsoft.com/office/drawing/2014/main" id="{B2224CD7-01F7-448E-8050-5C050EFAC548}"/>
              </a:ext>
            </a:extLst>
          </p:cNvPr>
          <p:cNvSpPr>
            <a:spLocks noGrp="1"/>
          </p:cNvSpPr>
          <p:nvPr>
            <p:ph idx="1"/>
          </p:nvPr>
        </p:nvSpPr>
        <p:spPr/>
        <p:txBody>
          <a:bodyPr/>
          <a:lstStyle/>
          <a:p>
            <a:pPr marL="0" indent="0">
              <a:buNone/>
            </a:pPr>
            <a:r>
              <a:rPr lang="en-US" b="1" i="1" dirty="0" err="1"/>
              <a:t>pisteos</a:t>
            </a:r>
            <a:r>
              <a:rPr lang="en-US" b="1" i="1" dirty="0"/>
              <a:t> </a:t>
            </a:r>
            <a:r>
              <a:rPr lang="en-US" b="1" i="1" dirty="0" err="1"/>
              <a:t>Iesous</a:t>
            </a:r>
            <a:r>
              <a:rPr lang="en-US" b="1" i="1" dirty="0"/>
              <a:t> Christou = A Subjective Genitive Construction </a:t>
            </a:r>
          </a:p>
          <a:p>
            <a:pPr marL="0" indent="0">
              <a:buNone/>
            </a:pPr>
            <a:r>
              <a:rPr lang="en-US" b="1" i="1" dirty="0"/>
              <a:t>    (Faith of Jesus Christ) </a:t>
            </a:r>
          </a:p>
          <a:p>
            <a:endParaRPr lang="en-US" dirty="0"/>
          </a:p>
        </p:txBody>
      </p:sp>
    </p:spTree>
    <p:extLst>
      <p:ext uri="{BB962C8B-B14F-4D97-AF65-F5344CB8AC3E}">
        <p14:creationId xmlns:p14="http://schemas.microsoft.com/office/powerpoint/2010/main" val="285923794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9282A-6CCA-45BA-9CEB-809435DAE65A}"/>
              </a:ext>
            </a:extLst>
          </p:cNvPr>
          <p:cNvSpPr>
            <a:spLocks noGrp="1"/>
          </p:cNvSpPr>
          <p:nvPr>
            <p:ph type="title"/>
          </p:nvPr>
        </p:nvSpPr>
        <p:spPr/>
        <p:txBody>
          <a:bodyPr/>
          <a:lstStyle/>
          <a:p>
            <a:r>
              <a:rPr lang="en-US" dirty="0"/>
              <a:t>.</a:t>
            </a:r>
          </a:p>
        </p:txBody>
      </p:sp>
      <p:sp>
        <p:nvSpPr>
          <p:cNvPr id="3" name="Content Placeholder 2">
            <a:extLst>
              <a:ext uri="{FF2B5EF4-FFF2-40B4-BE49-F238E27FC236}">
                <a16:creationId xmlns:a16="http://schemas.microsoft.com/office/drawing/2014/main" id="{B7112C21-3DC5-4BC4-A737-2AA013C21D0F}"/>
              </a:ext>
            </a:extLst>
          </p:cNvPr>
          <p:cNvSpPr>
            <a:spLocks noGrp="1"/>
          </p:cNvSpPr>
          <p:nvPr>
            <p:ph idx="1"/>
          </p:nvPr>
        </p:nvSpPr>
        <p:spPr/>
        <p:txBody>
          <a:bodyPr/>
          <a:lstStyle/>
          <a:p>
            <a:r>
              <a:rPr lang="en-US" dirty="0"/>
              <a:t> </a:t>
            </a:r>
            <a:r>
              <a:rPr lang="en-US" b="1" u="sng" dirty="0"/>
              <a:t>Justified by faith of Christ = </a:t>
            </a:r>
            <a:r>
              <a:rPr lang="en-US" b="1" i="1" u="sng" dirty="0" err="1"/>
              <a:t>Pisteos</a:t>
            </a:r>
            <a:r>
              <a:rPr lang="en-US" b="1" i="1" u="sng" dirty="0"/>
              <a:t> </a:t>
            </a:r>
            <a:r>
              <a:rPr lang="en-US" b="1" i="1" u="sng" dirty="0" err="1"/>
              <a:t>Ieosus</a:t>
            </a:r>
            <a:r>
              <a:rPr lang="en-US" b="1" i="1" u="sng" dirty="0"/>
              <a:t> Christou </a:t>
            </a:r>
          </a:p>
          <a:p>
            <a:endParaRPr lang="en-US" b="1" i="1" u="sng" dirty="0"/>
          </a:p>
          <a:p>
            <a:r>
              <a:rPr lang="en-US" b="1" i="1" dirty="0" err="1"/>
              <a:t>pisteos</a:t>
            </a:r>
            <a:r>
              <a:rPr lang="en-US" b="1" i="1" dirty="0"/>
              <a:t>     </a:t>
            </a:r>
            <a:r>
              <a:rPr lang="en-US" b="1" i="1" dirty="0" err="1"/>
              <a:t>Iesous</a:t>
            </a:r>
            <a:r>
              <a:rPr lang="en-US" b="1" i="1" dirty="0"/>
              <a:t>     Christou =   Subjective Genitive</a:t>
            </a:r>
          </a:p>
          <a:p>
            <a:endParaRPr lang="en-US" b="1" i="1" dirty="0"/>
          </a:p>
          <a:p>
            <a:r>
              <a:rPr lang="en-US" b="1" i="1" dirty="0"/>
              <a:t>Noun action              Genitive nouns </a:t>
            </a:r>
          </a:p>
          <a:p>
            <a:endParaRPr lang="en-US" b="1" i="1" u="sng" dirty="0"/>
          </a:p>
        </p:txBody>
      </p:sp>
      <p:sp>
        <p:nvSpPr>
          <p:cNvPr id="4" name="Arrow: Down 3">
            <a:extLst>
              <a:ext uri="{FF2B5EF4-FFF2-40B4-BE49-F238E27FC236}">
                <a16:creationId xmlns:a16="http://schemas.microsoft.com/office/drawing/2014/main" id="{284F2A69-881D-4FCA-B3BB-2F9EED588621}"/>
              </a:ext>
            </a:extLst>
          </p:cNvPr>
          <p:cNvSpPr/>
          <p:nvPr/>
        </p:nvSpPr>
        <p:spPr>
          <a:xfrm>
            <a:off x="2379784" y="4232031"/>
            <a:ext cx="199293" cy="6447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Down 4">
            <a:extLst>
              <a:ext uri="{FF2B5EF4-FFF2-40B4-BE49-F238E27FC236}">
                <a16:creationId xmlns:a16="http://schemas.microsoft.com/office/drawing/2014/main" id="{6F2F8A33-7A27-44F2-96C4-DBCDDB6E3683}"/>
              </a:ext>
            </a:extLst>
          </p:cNvPr>
          <p:cNvSpPr/>
          <p:nvPr/>
        </p:nvSpPr>
        <p:spPr>
          <a:xfrm>
            <a:off x="4818045" y="4166086"/>
            <a:ext cx="117231" cy="6447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Down 5">
            <a:extLst>
              <a:ext uri="{FF2B5EF4-FFF2-40B4-BE49-F238E27FC236}">
                <a16:creationId xmlns:a16="http://schemas.microsoft.com/office/drawing/2014/main" id="{004DF644-C8F0-43ED-A4CD-7BB3669015C3}"/>
              </a:ext>
            </a:extLst>
          </p:cNvPr>
          <p:cNvSpPr/>
          <p:nvPr/>
        </p:nvSpPr>
        <p:spPr>
          <a:xfrm rot="19270242">
            <a:off x="4082149" y="4038207"/>
            <a:ext cx="88610" cy="91812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24093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0628" y="1380068"/>
            <a:ext cx="8574622" cy="2616199"/>
          </a:xfrm>
        </p:spPr>
        <p:txBody>
          <a:bodyPr>
            <a:normAutofit/>
          </a:bodyPr>
          <a:lstStyle/>
          <a:p>
            <a:pPr algn="l"/>
            <a:r>
              <a:rPr lang="en-US" sz="4800" dirty="0"/>
              <a:t>CONTEXTUAL BACKGROUND </a:t>
            </a:r>
          </a:p>
        </p:txBody>
      </p:sp>
      <p:sp>
        <p:nvSpPr>
          <p:cNvPr id="3" name="Subtitle 2"/>
          <p:cNvSpPr>
            <a:spLocks noGrp="1"/>
          </p:cNvSpPr>
          <p:nvPr>
            <p:ph type="subTitle" idx="1"/>
          </p:nvPr>
        </p:nvSpPr>
        <p:spPr/>
        <p:txBody>
          <a:bodyPr/>
          <a:lstStyle/>
          <a:p>
            <a:r>
              <a:rPr lang="en-US" dirty="0"/>
              <a:t>.</a:t>
            </a:r>
          </a:p>
        </p:txBody>
      </p:sp>
    </p:spTree>
    <p:extLst>
      <p:ext uri="{BB962C8B-B14F-4D97-AF65-F5344CB8AC3E}">
        <p14:creationId xmlns:p14="http://schemas.microsoft.com/office/powerpoint/2010/main" val="135381866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9282A-6CCA-45BA-9CEB-809435DAE65A}"/>
              </a:ext>
            </a:extLst>
          </p:cNvPr>
          <p:cNvSpPr>
            <a:spLocks noGrp="1"/>
          </p:cNvSpPr>
          <p:nvPr>
            <p:ph type="title"/>
          </p:nvPr>
        </p:nvSpPr>
        <p:spPr/>
        <p:txBody>
          <a:bodyPr/>
          <a:lstStyle/>
          <a:p>
            <a:r>
              <a:rPr lang="en-US" dirty="0"/>
              <a:t>.</a:t>
            </a:r>
          </a:p>
        </p:txBody>
      </p:sp>
      <p:sp>
        <p:nvSpPr>
          <p:cNvPr id="3" name="Content Placeholder 2">
            <a:extLst>
              <a:ext uri="{FF2B5EF4-FFF2-40B4-BE49-F238E27FC236}">
                <a16:creationId xmlns:a16="http://schemas.microsoft.com/office/drawing/2014/main" id="{B7112C21-3DC5-4BC4-A737-2AA013C21D0F}"/>
              </a:ext>
            </a:extLst>
          </p:cNvPr>
          <p:cNvSpPr>
            <a:spLocks noGrp="1"/>
          </p:cNvSpPr>
          <p:nvPr>
            <p:ph idx="1"/>
          </p:nvPr>
        </p:nvSpPr>
        <p:spPr/>
        <p:txBody>
          <a:bodyPr/>
          <a:lstStyle/>
          <a:p>
            <a:r>
              <a:rPr lang="en-US" b="1" dirty="0"/>
              <a:t>Justified by faith of Christ = </a:t>
            </a:r>
            <a:r>
              <a:rPr lang="en-US" b="1" i="1" dirty="0" err="1"/>
              <a:t>pisteos</a:t>
            </a:r>
            <a:r>
              <a:rPr lang="en-US" b="1" i="1" dirty="0"/>
              <a:t> </a:t>
            </a:r>
            <a:r>
              <a:rPr lang="en-US" b="1" i="1" dirty="0" err="1"/>
              <a:t>Iesous</a:t>
            </a:r>
            <a:r>
              <a:rPr lang="en-US" b="1" i="1" dirty="0"/>
              <a:t> Christou </a:t>
            </a:r>
            <a:endParaRPr lang="en-US" b="1" i="1" u="sng" dirty="0"/>
          </a:p>
          <a:p>
            <a:endParaRPr lang="en-US" b="1" i="1" u="sng" dirty="0"/>
          </a:p>
          <a:p>
            <a:r>
              <a:rPr lang="en-US" b="1" i="1" dirty="0" err="1"/>
              <a:t>pisteos</a:t>
            </a:r>
            <a:r>
              <a:rPr lang="en-US" b="1" i="1" dirty="0"/>
              <a:t> </a:t>
            </a:r>
            <a:r>
              <a:rPr lang="en-US" b="1" i="1" dirty="0" err="1"/>
              <a:t>Iesous</a:t>
            </a:r>
            <a:r>
              <a:rPr lang="en-US" b="1" i="1" dirty="0"/>
              <a:t> Christou  =   Jesus carrying out the faith action that causes our justification, i.e. we are justified by the faith[fulness] of Jesus </a:t>
            </a:r>
          </a:p>
          <a:p>
            <a:endParaRPr lang="en-US" b="1" i="1" dirty="0"/>
          </a:p>
          <a:p>
            <a:endParaRPr lang="en-US" b="1" i="1" u="sng" dirty="0"/>
          </a:p>
        </p:txBody>
      </p:sp>
    </p:spTree>
    <p:extLst>
      <p:ext uri="{BB962C8B-B14F-4D97-AF65-F5344CB8AC3E}">
        <p14:creationId xmlns:p14="http://schemas.microsoft.com/office/powerpoint/2010/main" val="414494149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5ECA1-9541-40F5-AADB-6C029EE0E702}"/>
              </a:ext>
            </a:extLst>
          </p:cNvPr>
          <p:cNvSpPr>
            <a:spLocks noGrp="1"/>
          </p:cNvSpPr>
          <p:nvPr>
            <p:ph type="title"/>
          </p:nvPr>
        </p:nvSpPr>
        <p:spPr/>
        <p:txBody>
          <a:bodyPr/>
          <a:lstStyle/>
          <a:p>
            <a:r>
              <a:rPr lang="en-US" dirty="0"/>
              <a:t>.</a:t>
            </a:r>
          </a:p>
        </p:txBody>
      </p:sp>
      <p:sp>
        <p:nvSpPr>
          <p:cNvPr id="3" name="Content Placeholder 2">
            <a:extLst>
              <a:ext uri="{FF2B5EF4-FFF2-40B4-BE49-F238E27FC236}">
                <a16:creationId xmlns:a16="http://schemas.microsoft.com/office/drawing/2014/main" id="{9EADA607-FF2E-4E07-A4CC-25BB9D5ED698}"/>
              </a:ext>
            </a:extLst>
          </p:cNvPr>
          <p:cNvSpPr>
            <a:spLocks noGrp="1"/>
          </p:cNvSpPr>
          <p:nvPr>
            <p:ph idx="1"/>
          </p:nvPr>
        </p:nvSpPr>
        <p:spPr/>
        <p:txBody>
          <a:bodyPr/>
          <a:lstStyle/>
          <a:p>
            <a:r>
              <a:rPr lang="en-US" dirty="0"/>
              <a:t>Justified by the faithfulness of Jesus, </a:t>
            </a:r>
            <a:r>
              <a:rPr lang="en-US" b="1" u="sng" dirty="0"/>
              <a:t>Apart</a:t>
            </a:r>
            <a:r>
              <a:rPr lang="en-US" dirty="0"/>
              <a:t> from </a:t>
            </a:r>
            <a:r>
              <a:rPr lang="en-US" i="1" dirty="0"/>
              <a:t>works of law (ex ergon </a:t>
            </a:r>
            <a:r>
              <a:rPr lang="en-US" i="1" dirty="0" err="1"/>
              <a:t>nomou</a:t>
            </a:r>
            <a:r>
              <a:rPr lang="en-US" i="1" dirty="0"/>
              <a:t>)</a:t>
            </a:r>
          </a:p>
          <a:p>
            <a:pPr marL="0" indent="0">
              <a:buNone/>
            </a:pPr>
            <a:endParaRPr lang="en-US" i="1" dirty="0"/>
          </a:p>
          <a:p>
            <a:r>
              <a:rPr lang="en-US" i="1" dirty="0"/>
              <a:t>Ex ergon </a:t>
            </a:r>
            <a:r>
              <a:rPr lang="en-US" i="1" dirty="0" err="1"/>
              <a:t>nomou</a:t>
            </a:r>
            <a:r>
              <a:rPr lang="en-US" i="1" dirty="0"/>
              <a:t> = </a:t>
            </a:r>
            <a:r>
              <a:rPr lang="en-US" dirty="0"/>
              <a:t>(</a:t>
            </a:r>
            <a:r>
              <a:rPr lang="en-US" i="1" dirty="0" err="1"/>
              <a:t>Miqsat</a:t>
            </a:r>
            <a:r>
              <a:rPr lang="en-US" i="1" dirty="0"/>
              <a:t> </a:t>
            </a:r>
            <a:r>
              <a:rPr lang="en-US" i="1" dirty="0" err="1"/>
              <a:t>Ma’ase</a:t>
            </a:r>
            <a:r>
              <a:rPr lang="en-US" i="1" dirty="0"/>
              <a:t> ha-Torah (4QMMT)</a:t>
            </a:r>
            <a:r>
              <a:rPr lang="en-US" dirty="0"/>
              <a:t> </a:t>
            </a:r>
            <a:r>
              <a:rPr lang="en-US" i="1" dirty="0"/>
              <a:t> = circumcision, food laws, Sabbaths  </a:t>
            </a:r>
          </a:p>
        </p:txBody>
      </p:sp>
    </p:spTree>
    <p:extLst>
      <p:ext uri="{BB962C8B-B14F-4D97-AF65-F5344CB8AC3E}">
        <p14:creationId xmlns:p14="http://schemas.microsoft.com/office/powerpoint/2010/main" val="72247647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536D2-D911-4B0B-A773-47AE57FB8BEA}"/>
              </a:ext>
            </a:extLst>
          </p:cNvPr>
          <p:cNvSpPr>
            <a:spLocks noGrp="1"/>
          </p:cNvSpPr>
          <p:nvPr>
            <p:ph type="title"/>
          </p:nvPr>
        </p:nvSpPr>
        <p:spPr/>
        <p:txBody>
          <a:bodyPr/>
          <a:lstStyle/>
          <a:p>
            <a:r>
              <a:rPr lang="en-US" dirty="0" err="1"/>
              <a:t>Miqsat</a:t>
            </a:r>
            <a:r>
              <a:rPr lang="en-US" dirty="0"/>
              <a:t> </a:t>
            </a:r>
            <a:r>
              <a:rPr lang="en-US" dirty="0" err="1"/>
              <a:t>Ma’ase</a:t>
            </a:r>
            <a:r>
              <a:rPr lang="en-US" dirty="0"/>
              <a:t> ha-</a:t>
            </a:r>
            <a:r>
              <a:rPr lang="en-US" i="1" dirty="0"/>
              <a:t>Torah (4QMMT)</a:t>
            </a:r>
            <a:endParaRPr lang="en-US" dirty="0"/>
          </a:p>
        </p:txBody>
      </p:sp>
      <p:pic>
        <p:nvPicPr>
          <p:cNvPr id="1026" name="Picture 2" descr="MMT-Dead-Sea-Scrolls.png">
            <a:extLst>
              <a:ext uri="{FF2B5EF4-FFF2-40B4-BE49-F238E27FC236}">
                <a16:creationId xmlns:a16="http://schemas.microsoft.com/office/drawing/2014/main" id="{10DA9B4F-D647-498F-AF80-27C1E8FA54E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24708" y="2438399"/>
            <a:ext cx="10304584" cy="42203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073501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37099-B526-4EFF-85E8-187E60EE4E63}"/>
              </a:ext>
            </a:extLst>
          </p:cNvPr>
          <p:cNvSpPr>
            <a:spLocks noGrp="1"/>
          </p:cNvSpPr>
          <p:nvPr>
            <p:ph type="title"/>
          </p:nvPr>
        </p:nvSpPr>
        <p:spPr/>
        <p:txBody>
          <a:bodyPr/>
          <a:lstStyle/>
          <a:p>
            <a:r>
              <a:rPr lang="en-US" dirty="0"/>
              <a:t>.</a:t>
            </a:r>
          </a:p>
        </p:txBody>
      </p:sp>
      <p:sp>
        <p:nvSpPr>
          <p:cNvPr id="3" name="Content Placeholder 2">
            <a:extLst>
              <a:ext uri="{FF2B5EF4-FFF2-40B4-BE49-F238E27FC236}">
                <a16:creationId xmlns:a16="http://schemas.microsoft.com/office/drawing/2014/main" id="{614010AD-95DE-453D-BF0F-B4D77460C1E2}"/>
              </a:ext>
            </a:extLst>
          </p:cNvPr>
          <p:cNvSpPr>
            <a:spLocks noGrp="1"/>
          </p:cNvSpPr>
          <p:nvPr>
            <p:ph idx="1"/>
          </p:nvPr>
        </p:nvSpPr>
        <p:spPr/>
        <p:txBody>
          <a:bodyPr/>
          <a:lstStyle/>
          <a:p>
            <a:r>
              <a:rPr lang="en-US" dirty="0"/>
              <a:t>Therefore, Jesus, separate from the </a:t>
            </a:r>
            <a:r>
              <a:rPr lang="en-US" b="1" u="sng" dirty="0"/>
              <a:t>works of law </a:t>
            </a:r>
            <a:r>
              <a:rPr lang="en-US" dirty="0"/>
              <a:t>(</a:t>
            </a:r>
            <a:r>
              <a:rPr lang="en-US" i="1" dirty="0"/>
              <a:t>circumcision, food laws, Sabbath), symbolizes our justification before God </a:t>
            </a:r>
            <a:endParaRPr lang="en-US" dirty="0"/>
          </a:p>
        </p:txBody>
      </p:sp>
    </p:spTree>
    <p:extLst>
      <p:ext uri="{BB962C8B-B14F-4D97-AF65-F5344CB8AC3E}">
        <p14:creationId xmlns:p14="http://schemas.microsoft.com/office/powerpoint/2010/main" val="385947240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80205-9CC3-4380-A7E5-65467AD22ED8}"/>
              </a:ext>
            </a:extLst>
          </p:cNvPr>
          <p:cNvSpPr>
            <a:spLocks noGrp="1"/>
          </p:cNvSpPr>
          <p:nvPr>
            <p:ph type="title"/>
          </p:nvPr>
        </p:nvSpPr>
        <p:spPr/>
        <p:txBody>
          <a:bodyPr>
            <a:noAutofit/>
          </a:bodyPr>
          <a:lstStyle/>
          <a:p>
            <a:pPr algn="ctr"/>
            <a:r>
              <a:rPr lang="en-US" sz="3600" dirty="0"/>
              <a:t>WORKS OF LAW </a:t>
            </a:r>
            <a:br>
              <a:rPr lang="en-US" sz="3600" b="1" dirty="0">
                <a:solidFill>
                  <a:srgbClr val="7030A0"/>
                </a:solidFill>
              </a:rPr>
            </a:br>
            <a:br>
              <a:rPr lang="en-US" sz="3600" dirty="0"/>
            </a:br>
            <a:endParaRPr lang="en-US" sz="3600" dirty="0"/>
          </a:p>
        </p:txBody>
      </p:sp>
      <p:sp>
        <p:nvSpPr>
          <p:cNvPr id="3" name="Content Placeholder 2">
            <a:extLst>
              <a:ext uri="{FF2B5EF4-FFF2-40B4-BE49-F238E27FC236}">
                <a16:creationId xmlns:a16="http://schemas.microsoft.com/office/drawing/2014/main" id="{E58B99B5-9600-4428-AAE7-EDCC880D31FC}"/>
              </a:ext>
            </a:extLst>
          </p:cNvPr>
          <p:cNvSpPr>
            <a:spLocks noGrp="1"/>
          </p:cNvSpPr>
          <p:nvPr>
            <p:ph idx="1"/>
          </p:nvPr>
        </p:nvSpPr>
        <p:spPr>
          <a:xfrm>
            <a:off x="116114" y="1825625"/>
            <a:ext cx="12075886" cy="4351338"/>
          </a:xfrm>
        </p:spPr>
        <p:txBody>
          <a:bodyPr/>
          <a:lstStyle/>
          <a:p>
            <a:pPr marL="0" indent="0">
              <a:buNone/>
            </a:pPr>
            <a:r>
              <a:rPr lang="en-US" sz="2800" dirty="0"/>
              <a:t>  </a:t>
            </a:r>
          </a:p>
          <a:p>
            <a:pPr marL="0" indent="0">
              <a:buNone/>
            </a:pPr>
            <a:endParaRPr lang="en-US" sz="2800" dirty="0"/>
          </a:p>
          <a:p>
            <a:pPr marL="0" indent="0">
              <a:buNone/>
            </a:pPr>
            <a:endParaRPr lang="en-US" sz="2800" dirty="0"/>
          </a:p>
          <a:p>
            <a:pPr marL="0" indent="0">
              <a:buNone/>
            </a:pPr>
            <a:endParaRPr lang="en-US" sz="2800" dirty="0"/>
          </a:p>
          <a:p>
            <a:pPr marL="0" indent="0">
              <a:buNone/>
            </a:pPr>
            <a:r>
              <a:rPr lang="en-US" sz="2800" dirty="0"/>
              <a:t>	     circumcision(2:3;5:2)                               Sabbaths (4:10) </a:t>
            </a:r>
          </a:p>
          <a:p>
            <a:pPr marL="0" indent="0">
              <a:buNone/>
            </a:pPr>
            <a:r>
              <a:rPr lang="en-US" sz="2800" dirty="0"/>
              <a:t>					                              Food laws (2:11-14) </a:t>
            </a:r>
          </a:p>
        </p:txBody>
      </p:sp>
      <p:sp>
        <p:nvSpPr>
          <p:cNvPr id="17" name="Oval 16">
            <a:extLst>
              <a:ext uri="{FF2B5EF4-FFF2-40B4-BE49-F238E27FC236}">
                <a16:creationId xmlns:a16="http://schemas.microsoft.com/office/drawing/2014/main" id="{225CE07C-ADE5-43F5-97EF-17EC1918AF04}"/>
              </a:ext>
            </a:extLst>
          </p:cNvPr>
          <p:cNvSpPr/>
          <p:nvPr/>
        </p:nvSpPr>
        <p:spPr>
          <a:xfrm>
            <a:off x="718926" y="2957825"/>
            <a:ext cx="438821" cy="77211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8C15B29B-DFDF-4C58-83C6-46B14431103C}"/>
              </a:ext>
            </a:extLst>
          </p:cNvPr>
          <p:cNvSpPr/>
          <p:nvPr/>
        </p:nvSpPr>
        <p:spPr>
          <a:xfrm>
            <a:off x="509706" y="3669000"/>
            <a:ext cx="964104" cy="984575"/>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Jews </a:t>
            </a:r>
          </a:p>
        </p:txBody>
      </p:sp>
      <p:sp>
        <p:nvSpPr>
          <p:cNvPr id="19" name="Oval 18">
            <a:extLst>
              <a:ext uri="{FF2B5EF4-FFF2-40B4-BE49-F238E27FC236}">
                <a16:creationId xmlns:a16="http://schemas.microsoft.com/office/drawing/2014/main" id="{485AE759-8466-4E35-ACE1-9CA60CF692CD}"/>
              </a:ext>
            </a:extLst>
          </p:cNvPr>
          <p:cNvSpPr/>
          <p:nvPr/>
        </p:nvSpPr>
        <p:spPr>
          <a:xfrm>
            <a:off x="9528678" y="3092688"/>
            <a:ext cx="704216" cy="88978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3551774B-92F8-4757-8309-A997060846B0}"/>
              </a:ext>
            </a:extLst>
          </p:cNvPr>
          <p:cNvSpPr/>
          <p:nvPr/>
        </p:nvSpPr>
        <p:spPr>
          <a:xfrm>
            <a:off x="9359530" y="3816319"/>
            <a:ext cx="1042512" cy="1222103"/>
          </a:xfrm>
          <a:prstGeom prst="ellipse">
            <a:avLst/>
          </a:prstGeom>
          <a:solidFill>
            <a:srgbClr val="FFFF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God</a:t>
            </a:r>
            <a:r>
              <a:rPr lang="en-US" sz="2000" dirty="0"/>
              <a:t> </a:t>
            </a:r>
          </a:p>
        </p:txBody>
      </p:sp>
      <p:sp>
        <p:nvSpPr>
          <p:cNvPr id="23" name="Arc 22">
            <a:extLst>
              <a:ext uri="{FF2B5EF4-FFF2-40B4-BE49-F238E27FC236}">
                <a16:creationId xmlns:a16="http://schemas.microsoft.com/office/drawing/2014/main" id="{BA742351-360F-48A2-94CC-B729EDF18BC3}"/>
              </a:ext>
            </a:extLst>
          </p:cNvPr>
          <p:cNvSpPr/>
          <p:nvPr/>
        </p:nvSpPr>
        <p:spPr>
          <a:xfrm>
            <a:off x="8942448" y="2908355"/>
            <a:ext cx="1876675" cy="2395474"/>
          </a:xfrm>
          <a:prstGeom prst="arc">
            <a:avLst>
              <a:gd name="adj1" fmla="val 190877"/>
              <a:gd name="adj2" fmla="val 16673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E445D437-AC28-4AA6-86F4-D36E852690EC}"/>
              </a:ext>
            </a:extLst>
          </p:cNvPr>
          <p:cNvSpPr/>
          <p:nvPr/>
        </p:nvSpPr>
        <p:spPr>
          <a:xfrm>
            <a:off x="5043856" y="2535418"/>
            <a:ext cx="893494" cy="2038154"/>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LAW  </a:t>
            </a:r>
            <a:r>
              <a:rPr lang="en-US" dirty="0"/>
              <a:t>   </a:t>
            </a:r>
          </a:p>
        </p:txBody>
      </p:sp>
      <p:sp>
        <p:nvSpPr>
          <p:cNvPr id="25" name="Arc 24">
            <a:extLst>
              <a:ext uri="{FF2B5EF4-FFF2-40B4-BE49-F238E27FC236}">
                <a16:creationId xmlns:a16="http://schemas.microsoft.com/office/drawing/2014/main" id="{62235BB9-F0F1-43FE-B65C-29D07ADD922D}"/>
              </a:ext>
            </a:extLst>
          </p:cNvPr>
          <p:cNvSpPr/>
          <p:nvPr/>
        </p:nvSpPr>
        <p:spPr>
          <a:xfrm>
            <a:off x="0" y="2908355"/>
            <a:ext cx="1876675" cy="2214007"/>
          </a:xfrm>
          <a:prstGeom prst="arc">
            <a:avLst>
              <a:gd name="adj1" fmla="val 190877"/>
              <a:gd name="adj2" fmla="val 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3" name="Arrow: Right 32">
            <a:extLst>
              <a:ext uri="{FF2B5EF4-FFF2-40B4-BE49-F238E27FC236}">
                <a16:creationId xmlns:a16="http://schemas.microsoft.com/office/drawing/2014/main" id="{68C3176C-42E7-4EBD-AAEA-61821099C863}"/>
              </a:ext>
            </a:extLst>
          </p:cNvPr>
          <p:cNvSpPr/>
          <p:nvPr/>
        </p:nvSpPr>
        <p:spPr>
          <a:xfrm>
            <a:off x="3332853" y="6012624"/>
            <a:ext cx="4196956" cy="211340"/>
          </a:xfrm>
          <a:prstGeom prst="righ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Arrow: Down 34">
            <a:extLst>
              <a:ext uri="{FF2B5EF4-FFF2-40B4-BE49-F238E27FC236}">
                <a16:creationId xmlns:a16="http://schemas.microsoft.com/office/drawing/2014/main" id="{1A75F798-2036-46CB-80C9-085A4B7687F9}"/>
              </a:ext>
            </a:extLst>
          </p:cNvPr>
          <p:cNvSpPr/>
          <p:nvPr/>
        </p:nvSpPr>
        <p:spPr>
          <a:xfrm rot="2681167" flipH="1">
            <a:off x="4471082" y="3570792"/>
            <a:ext cx="153084" cy="13039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Arrow: Down 35">
            <a:extLst>
              <a:ext uri="{FF2B5EF4-FFF2-40B4-BE49-F238E27FC236}">
                <a16:creationId xmlns:a16="http://schemas.microsoft.com/office/drawing/2014/main" id="{133629F9-8AC9-48A0-8632-BACDDC836CC6}"/>
              </a:ext>
            </a:extLst>
          </p:cNvPr>
          <p:cNvSpPr/>
          <p:nvPr/>
        </p:nvSpPr>
        <p:spPr>
          <a:xfrm rot="19245418" flipH="1">
            <a:off x="6212738" y="3496212"/>
            <a:ext cx="207591" cy="128829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Arrow: Down 3">
            <a:extLst>
              <a:ext uri="{FF2B5EF4-FFF2-40B4-BE49-F238E27FC236}">
                <a16:creationId xmlns:a16="http://schemas.microsoft.com/office/drawing/2014/main" id="{6C6D038A-425D-433C-ABDA-F92898D5B821}"/>
              </a:ext>
            </a:extLst>
          </p:cNvPr>
          <p:cNvSpPr/>
          <p:nvPr/>
        </p:nvSpPr>
        <p:spPr>
          <a:xfrm>
            <a:off x="5398669" y="4614889"/>
            <a:ext cx="200353" cy="5487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6346323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EE81E-AA28-4280-A334-E21DD785231D}"/>
              </a:ext>
            </a:extLst>
          </p:cNvPr>
          <p:cNvSpPr>
            <a:spLocks noGrp="1"/>
          </p:cNvSpPr>
          <p:nvPr>
            <p:ph type="title"/>
          </p:nvPr>
        </p:nvSpPr>
        <p:spPr/>
        <p:txBody>
          <a:bodyPr/>
          <a:lstStyle/>
          <a:p>
            <a:r>
              <a:rPr lang="en-US" dirty="0"/>
              <a:t>.</a:t>
            </a:r>
          </a:p>
        </p:txBody>
      </p:sp>
      <p:sp>
        <p:nvSpPr>
          <p:cNvPr id="3" name="Content Placeholder 2">
            <a:extLst>
              <a:ext uri="{FF2B5EF4-FFF2-40B4-BE49-F238E27FC236}">
                <a16:creationId xmlns:a16="http://schemas.microsoft.com/office/drawing/2014/main" id="{ACB3F3D4-7E71-49A0-BE78-24622DBF6B87}"/>
              </a:ext>
            </a:extLst>
          </p:cNvPr>
          <p:cNvSpPr>
            <a:spLocks noGrp="1"/>
          </p:cNvSpPr>
          <p:nvPr>
            <p:ph idx="1"/>
          </p:nvPr>
        </p:nvSpPr>
        <p:spPr/>
        <p:txBody>
          <a:bodyPr/>
          <a:lstStyle/>
          <a:p>
            <a:r>
              <a:rPr lang="en-US" dirty="0"/>
              <a:t>Gal 2:5- but we did not yield in subjection to them for even an hour, so that the truth of the gospel may remain in us </a:t>
            </a:r>
          </a:p>
          <a:p>
            <a:r>
              <a:rPr lang="en-US" dirty="0"/>
              <a:t>Gal 5:3: Behold, I Paul said to you if you receive circumcision Christ will be of no benefit to you</a:t>
            </a:r>
          </a:p>
        </p:txBody>
      </p:sp>
    </p:spTree>
    <p:extLst>
      <p:ext uri="{BB962C8B-B14F-4D97-AF65-F5344CB8AC3E}">
        <p14:creationId xmlns:p14="http://schemas.microsoft.com/office/powerpoint/2010/main" val="339436226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F4356-DBF6-4078-9016-CA1449E881BA}"/>
              </a:ext>
            </a:extLst>
          </p:cNvPr>
          <p:cNvSpPr>
            <a:spLocks noGrp="1"/>
          </p:cNvSpPr>
          <p:nvPr>
            <p:ph type="title"/>
          </p:nvPr>
        </p:nvSpPr>
        <p:spPr/>
        <p:txBody>
          <a:bodyPr/>
          <a:lstStyle/>
          <a:p>
            <a:r>
              <a:rPr lang="en-US" dirty="0"/>
              <a:t>.</a:t>
            </a:r>
          </a:p>
        </p:txBody>
      </p:sp>
      <p:sp>
        <p:nvSpPr>
          <p:cNvPr id="3" name="Content Placeholder 2">
            <a:extLst>
              <a:ext uri="{FF2B5EF4-FFF2-40B4-BE49-F238E27FC236}">
                <a16:creationId xmlns:a16="http://schemas.microsoft.com/office/drawing/2014/main" id="{A8DCFBD7-B93A-4C98-8EDF-26C866BD9E85}"/>
              </a:ext>
            </a:extLst>
          </p:cNvPr>
          <p:cNvSpPr>
            <a:spLocks noGrp="1"/>
          </p:cNvSpPr>
          <p:nvPr>
            <p:ph idx="1"/>
          </p:nvPr>
        </p:nvSpPr>
        <p:spPr/>
        <p:txBody>
          <a:bodyPr/>
          <a:lstStyle/>
          <a:p>
            <a:r>
              <a:rPr lang="en-US" dirty="0"/>
              <a:t>Gal 2: 11:  But when Cephas came to Antioch I opposed him to the face, because he stood condemned </a:t>
            </a:r>
          </a:p>
        </p:txBody>
      </p:sp>
    </p:spTree>
    <p:extLst>
      <p:ext uri="{BB962C8B-B14F-4D97-AF65-F5344CB8AC3E}">
        <p14:creationId xmlns:p14="http://schemas.microsoft.com/office/powerpoint/2010/main" val="417515706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285A8-8EA5-4FC4-943B-B9625309137C}"/>
              </a:ext>
            </a:extLst>
          </p:cNvPr>
          <p:cNvSpPr>
            <a:spLocks noGrp="1"/>
          </p:cNvSpPr>
          <p:nvPr>
            <p:ph type="title"/>
          </p:nvPr>
        </p:nvSpPr>
        <p:spPr/>
        <p:txBody>
          <a:bodyPr/>
          <a:lstStyle/>
          <a:p>
            <a:pPr algn="ctr"/>
            <a:r>
              <a:rPr lang="en-US" dirty="0"/>
              <a:t>Gal 4:10,11</a:t>
            </a:r>
          </a:p>
        </p:txBody>
      </p:sp>
      <p:sp>
        <p:nvSpPr>
          <p:cNvPr id="3" name="Content Placeholder 2">
            <a:extLst>
              <a:ext uri="{FF2B5EF4-FFF2-40B4-BE49-F238E27FC236}">
                <a16:creationId xmlns:a16="http://schemas.microsoft.com/office/drawing/2014/main" id="{FAAE3351-912E-44DB-9539-C5BE8A6929C2}"/>
              </a:ext>
            </a:extLst>
          </p:cNvPr>
          <p:cNvSpPr>
            <a:spLocks noGrp="1"/>
          </p:cNvSpPr>
          <p:nvPr>
            <p:ph idx="1"/>
          </p:nvPr>
        </p:nvSpPr>
        <p:spPr>
          <a:xfrm>
            <a:off x="238539" y="2015732"/>
            <a:ext cx="10816315" cy="3868233"/>
          </a:xfrm>
        </p:spPr>
        <p:txBody>
          <a:bodyPr>
            <a:normAutofit fontScale="70000" lnSpcReduction="20000"/>
          </a:bodyPr>
          <a:lstStyle/>
          <a:p>
            <a:pPr>
              <a:buFont typeface="Wingdings" panose="05000000000000000000" pitchFamily="2" charset="2"/>
              <a:buChar char="Ø"/>
            </a:pPr>
            <a:endParaRPr lang="en-US" sz="4000" dirty="0"/>
          </a:p>
          <a:p>
            <a:pPr>
              <a:buFont typeface="Wingdings" panose="05000000000000000000" pitchFamily="2" charset="2"/>
              <a:buChar char="Ø"/>
            </a:pPr>
            <a:endParaRPr lang="en-US" sz="4000" dirty="0"/>
          </a:p>
          <a:p>
            <a:pPr>
              <a:buFont typeface="Wingdings" panose="05000000000000000000" pitchFamily="2" charset="2"/>
              <a:buChar char="Ø"/>
            </a:pPr>
            <a:r>
              <a:rPr lang="en-US" sz="4000" dirty="0"/>
              <a:t>But now that you have come to know God, or rather to be known by God, how is it that you turn back again to the weak and worthless elemental things, to which you desire to be enslaved all over again?  </a:t>
            </a:r>
          </a:p>
          <a:p>
            <a:pPr marL="0" indent="0">
              <a:buNone/>
            </a:pPr>
            <a:endParaRPr lang="en-US" sz="4000" dirty="0"/>
          </a:p>
          <a:p>
            <a:pPr>
              <a:buFont typeface="Wingdings" panose="05000000000000000000" pitchFamily="2" charset="2"/>
              <a:buChar char="Ø"/>
            </a:pPr>
            <a:r>
              <a:rPr lang="en-US" sz="4000" dirty="0"/>
              <a:t>You are observing </a:t>
            </a:r>
            <a:r>
              <a:rPr lang="en-US" sz="4000" b="1" u="sng" dirty="0"/>
              <a:t>days</a:t>
            </a:r>
            <a:r>
              <a:rPr lang="en-US" sz="4000" dirty="0"/>
              <a:t> and </a:t>
            </a:r>
            <a:r>
              <a:rPr lang="en-US" sz="4000" b="1" u="sng" dirty="0"/>
              <a:t>months</a:t>
            </a:r>
            <a:r>
              <a:rPr lang="en-US" sz="4000" dirty="0"/>
              <a:t> and </a:t>
            </a:r>
            <a:r>
              <a:rPr lang="en-US" sz="4000" b="1" u="sng" dirty="0"/>
              <a:t>seasons </a:t>
            </a:r>
            <a:r>
              <a:rPr lang="en-US" sz="4000" dirty="0"/>
              <a:t>and </a:t>
            </a:r>
            <a:r>
              <a:rPr lang="en-US" sz="4000" b="1" u="sng" dirty="0"/>
              <a:t>years</a:t>
            </a:r>
            <a:r>
              <a:rPr lang="en-US" sz="4000" dirty="0"/>
              <a:t>. I fear for you, that perhaps I have labored over you in vain </a:t>
            </a:r>
          </a:p>
          <a:p>
            <a:endParaRPr lang="en-US" dirty="0"/>
          </a:p>
        </p:txBody>
      </p:sp>
    </p:spTree>
    <p:extLst>
      <p:ext uri="{BB962C8B-B14F-4D97-AF65-F5344CB8AC3E}">
        <p14:creationId xmlns:p14="http://schemas.microsoft.com/office/powerpoint/2010/main" val="210125036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555CC-B212-4D3E-A984-68D979C2F332}"/>
              </a:ext>
            </a:extLst>
          </p:cNvPr>
          <p:cNvSpPr>
            <a:spLocks noGrp="1"/>
          </p:cNvSpPr>
          <p:nvPr>
            <p:ph type="title"/>
          </p:nvPr>
        </p:nvSpPr>
        <p:spPr/>
        <p:txBody>
          <a:bodyPr/>
          <a:lstStyle/>
          <a:p>
            <a:r>
              <a:rPr lang="en-US" dirty="0"/>
              <a:t>NOTE </a:t>
            </a:r>
          </a:p>
        </p:txBody>
      </p:sp>
      <p:sp>
        <p:nvSpPr>
          <p:cNvPr id="3" name="Content Placeholder 2">
            <a:extLst>
              <a:ext uri="{FF2B5EF4-FFF2-40B4-BE49-F238E27FC236}">
                <a16:creationId xmlns:a16="http://schemas.microsoft.com/office/drawing/2014/main" id="{3BED5A4C-ADF7-4ABF-A0D0-71EAE294E426}"/>
              </a:ext>
            </a:extLst>
          </p:cNvPr>
          <p:cNvSpPr>
            <a:spLocks noGrp="1"/>
          </p:cNvSpPr>
          <p:nvPr>
            <p:ph idx="1"/>
          </p:nvPr>
        </p:nvSpPr>
        <p:spPr/>
        <p:txBody>
          <a:bodyPr/>
          <a:lstStyle/>
          <a:p>
            <a:r>
              <a:rPr lang="en-US" dirty="0"/>
              <a:t>Circumcision, food laws and Sabbaths are the only specific elements of the law that Paul mentioned in Galatians as being works of law </a:t>
            </a:r>
          </a:p>
          <a:p>
            <a:endParaRPr lang="en-US" dirty="0"/>
          </a:p>
          <a:p>
            <a:r>
              <a:rPr lang="en-US" dirty="0"/>
              <a:t>Nowhere in Galatians does Paul speak positively of “works of law” </a:t>
            </a:r>
          </a:p>
        </p:txBody>
      </p:sp>
    </p:spTree>
    <p:extLst>
      <p:ext uri="{BB962C8B-B14F-4D97-AF65-F5344CB8AC3E}">
        <p14:creationId xmlns:p14="http://schemas.microsoft.com/office/powerpoint/2010/main" val="326189469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9240E-DF67-48D6-ADEB-044E04EA445D}"/>
              </a:ext>
            </a:extLst>
          </p:cNvPr>
          <p:cNvSpPr>
            <a:spLocks noGrp="1"/>
          </p:cNvSpPr>
          <p:nvPr>
            <p:ph type="title"/>
          </p:nvPr>
        </p:nvSpPr>
        <p:spPr/>
        <p:txBody>
          <a:bodyPr/>
          <a:lstStyle/>
          <a:p>
            <a:r>
              <a:rPr lang="en-US" dirty="0"/>
              <a:t>Note </a:t>
            </a:r>
          </a:p>
        </p:txBody>
      </p:sp>
      <p:sp>
        <p:nvSpPr>
          <p:cNvPr id="3" name="Content Placeholder 2">
            <a:extLst>
              <a:ext uri="{FF2B5EF4-FFF2-40B4-BE49-F238E27FC236}">
                <a16:creationId xmlns:a16="http://schemas.microsoft.com/office/drawing/2014/main" id="{3234687E-857E-420C-B8BD-825D80B61632}"/>
              </a:ext>
            </a:extLst>
          </p:cNvPr>
          <p:cNvSpPr>
            <a:spLocks noGrp="1"/>
          </p:cNvSpPr>
          <p:nvPr>
            <p:ph idx="1"/>
          </p:nvPr>
        </p:nvSpPr>
        <p:spPr/>
        <p:txBody>
          <a:bodyPr/>
          <a:lstStyle/>
          <a:p>
            <a:pPr marL="0" indent="0">
              <a:buNone/>
            </a:pPr>
            <a:r>
              <a:rPr lang="en-US" dirty="0"/>
              <a:t> Paul </a:t>
            </a:r>
            <a:r>
              <a:rPr lang="en-US" u="sng" dirty="0"/>
              <a:t>was not saying</a:t>
            </a:r>
            <a:r>
              <a:rPr lang="en-US" dirty="0"/>
              <a:t>, do not use circumcision as an entry or identity marker,  however continue to celebrate circumcision as a symbol of the salvation you have in Christ</a:t>
            </a:r>
          </a:p>
          <a:p>
            <a:pPr marL="0" indent="0">
              <a:buNone/>
            </a:pPr>
            <a:endParaRPr lang="en-US" dirty="0"/>
          </a:p>
        </p:txBody>
      </p:sp>
    </p:spTree>
    <p:extLst>
      <p:ext uri="{BB962C8B-B14F-4D97-AF65-F5344CB8AC3E}">
        <p14:creationId xmlns:p14="http://schemas.microsoft.com/office/powerpoint/2010/main" val="2845567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60A1E-66CE-40EF-91F8-E375DBC8D6D2}"/>
              </a:ext>
            </a:extLst>
          </p:cNvPr>
          <p:cNvSpPr>
            <a:spLocks noGrp="1"/>
          </p:cNvSpPr>
          <p:nvPr>
            <p:ph type="title"/>
          </p:nvPr>
        </p:nvSpPr>
        <p:spPr/>
        <p:txBody>
          <a:bodyPr/>
          <a:lstStyle/>
          <a:p>
            <a:r>
              <a:rPr lang="en-US" dirty="0"/>
              <a:t>.</a:t>
            </a:r>
          </a:p>
        </p:txBody>
      </p:sp>
      <p:sp>
        <p:nvSpPr>
          <p:cNvPr id="3" name="Content Placeholder 2">
            <a:extLst>
              <a:ext uri="{FF2B5EF4-FFF2-40B4-BE49-F238E27FC236}">
                <a16:creationId xmlns:a16="http://schemas.microsoft.com/office/drawing/2014/main" id="{3600F421-3CFE-4CE4-BEF9-897B7A17C41F}"/>
              </a:ext>
            </a:extLst>
          </p:cNvPr>
          <p:cNvSpPr>
            <a:spLocks noGrp="1"/>
          </p:cNvSpPr>
          <p:nvPr>
            <p:ph idx="1"/>
          </p:nvPr>
        </p:nvSpPr>
        <p:spPr/>
        <p:txBody>
          <a:bodyPr>
            <a:normAutofit/>
          </a:bodyPr>
          <a:lstStyle/>
          <a:p>
            <a:r>
              <a:rPr lang="en-US" dirty="0"/>
              <a:t>The Sabbath continues to be enforced as a mandatory worship day because of a lack of understanding and appreciation of who Jesus is</a:t>
            </a:r>
          </a:p>
          <a:p>
            <a:endParaRPr lang="en-US" dirty="0"/>
          </a:p>
          <a:p>
            <a:r>
              <a:rPr lang="en-US" dirty="0"/>
              <a:t>From the early days of the SDA organization, it has been weak on the gospel </a:t>
            </a:r>
          </a:p>
          <a:p>
            <a:pPr marL="0" indent="0">
              <a:buNone/>
            </a:pPr>
            <a:endParaRPr lang="en-US" dirty="0"/>
          </a:p>
          <a:p>
            <a:r>
              <a:rPr lang="en-US" dirty="0"/>
              <a:t> The SDA Church has never been a purely Christ-centered Church </a:t>
            </a:r>
          </a:p>
        </p:txBody>
      </p:sp>
    </p:spTree>
    <p:extLst>
      <p:ext uri="{BB962C8B-B14F-4D97-AF65-F5344CB8AC3E}">
        <p14:creationId xmlns:p14="http://schemas.microsoft.com/office/powerpoint/2010/main" val="257476088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DDC3A-4089-4696-A2C5-F101D4D53892}"/>
              </a:ext>
            </a:extLst>
          </p:cNvPr>
          <p:cNvSpPr>
            <a:spLocks noGrp="1"/>
          </p:cNvSpPr>
          <p:nvPr>
            <p:ph type="title"/>
          </p:nvPr>
        </p:nvSpPr>
        <p:spPr/>
        <p:txBody>
          <a:bodyPr/>
          <a:lstStyle/>
          <a:p>
            <a:r>
              <a:rPr lang="en-US" dirty="0"/>
              <a:t>Note</a:t>
            </a:r>
          </a:p>
        </p:txBody>
      </p:sp>
      <p:sp>
        <p:nvSpPr>
          <p:cNvPr id="3" name="Content Placeholder 2">
            <a:extLst>
              <a:ext uri="{FF2B5EF4-FFF2-40B4-BE49-F238E27FC236}">
                <a16:creationId xmlns:a16="http://schemas.microsoft.com/office/drawing/2014/main" id="{2B662F5D-1FFD-4502-8965-425B97F1EFC2}"/>
              </a:ext>
            </a:extLst>
          </p:cNvPr>
          <p:cNvSpPr>
            <a:spLocks noGrp="1"/>
          </p:cNvSpPr>
          <p:nvPr>
            <p:ph idx="1"/>
          </p:nvPr>
        </p:nvSpPr>
        <p:spPr>
          <a:xfrm>
            <a:off x="1484310" y="1828801"/>
            <a:ext cx="10018713" cy="3962400"/>
          </a:xfrm>
        </p:spPr>
        <p:txBody>
          <a:bodyPr/>
          <a:lstStyle/>
          <a:p>
            <a:r>
              <a:rPr lang="en-US" dirty="0"/>
              <a:t>Paul was not saying do not use food laws (Jew- Gentile separation) as an entry marker. However, continue the practice of Jew- Gentile separation as a symbol of the status you have in Jesus </a:t>
            </a:r>
          </a:p>
        </p:txBody>
      </p:sp>
    </p:spTree>
    <p:extLst>
      <p:ext uri="{BB962C8B-B14F-4D97-AF65-F5344CB8AC3E}">
        <p14:creationId xmlns:p14="http://schemas.microsoft.com/office/powerpoint/2010/main" val="241399978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7103C-2E02-438D-9472-9419BF5FA23E}"/>
              </a:ext>
            </a:extLst>
          </p:cNvPr>
          <p:cNvSpPr>
            <a:spLocks noGrp="1"/>
          </p:cNvSpPr>
          <p:nvPr>
            <p:ph type="title"/>
          </p:nvPr>
        </p:nvSpPr>
        <p:spPr/>
        <p:txBody>
          <a:bodyPr/>
          <a:lstStyle/>
          <a:p>
            <a:r>
              <a:rPr lang="en-US" dirty="0"/>
              <a:t>.</a:t>
            </a:r>
          </a:p>
        </p:txBody>
      </p:sp>
      <p:sp>
        <p:nvSpPr>
          <p:cNvPr id="3" name="Content Placeholder 2">
            <a:extLst>
              <a:ext uri="{FF2B5EF4-FFF2-40B4-BE49-F238E27FC236}">
                <a16:creationId xmlns:a16="http://schemas.microsoft.com/office/drawing/2014/main" id="{E65361CC-E865-427A-A7AF-77B809819ECC}"/>
              </a:ext>
            </a:extLst>
          </p:cNvPr>
          <p:cNvSpPr>
            <a:spLocks noGrp="1"/>
          </p:cNvSpPr>
          <p:nvPr>
            <p:ph idx="1"/>
          </p:nvPr>
        </p:nvSpPr>
        <p:spPr/>
        <p:txBody>
          <a:bodyPr>
            <a:normAutofit/>
          </a:bodyPr>
          <a:lstStyle/>
          <a:p>
            <a:r>
              <a:rPr lang="en-US" b="1" u="sng" dirty="0"/>
              <a:t>Paul was not saying do not use Sabbaths as an entry or identity marker, however, continue to celebrate Sabbaths as a symbol of the status you have in Jesus</a:t>
            </a:r>
          </a:p>
          <a:p>
            <a:endParaRPr lang="en-US" dirty="0"/>
          </a:p>
        </p:txBody>
      </p:sp>
    </p:spTree>
    <p:extLst>
      <p:ext uri="{BB962C8B-B14F-4D97-AF65-F5344CB8AC3E}">
        <p14:creationId xmlns:p14="http://schemas.microsoft.com/office/powerpoint/2010/main" val="417167667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8CBBB-F953-4927-A5CD-F4123D9D6916}"/>
              </a:ext>
            </a:extLst>
          </p:cNvPr>
          <p:cNvSpPr>
            <a:spLocks noGrp="1"/>
          </p:cNvSpPr>
          <p:nvPr>
            <p:ph type="title"/>
          </p:nvPr>
        </p:nvSpPr>
        <p:spPr/>
        <p:txBody>
          <a:bodyPr/>
          <a:lstStyle/>
          <a:p>
            <a:r>
              <a:rPr lang="en-US" dirty="0"/>
              <a:t>.</a:t>
            </a:r>
          </a:p>
        </p:txBody>
      </p:sp>
      <p:sp>
        <p:nvSpPr>
          <p:cNvPr id="3" name="Content Placeholder 2">
            <a:extLst>
              <a:ext uri="{FF2B5EF4-FFF2-40B4-BE49-F238E27FC236}">
                <a16:creationId xmlns:a16="http://schemas.microsoft.com/office/drawing/2014/main" id="{E5C6DC73-B900-483B-90BE-F16E009112B0}"/>
              </a:ext>
            </a:extLst>
          </p:cNvPr>
          <p:cNvSpPr>
            <a:spLocks noGrp="1"/>
          </p:cNvSpPr>
          <p:nvPr>
            <p:ph idx="1"/>
          </p:nvPr>
        </p:nvSpPr>
        <p:spPr/>
        <p:txBody>
          <a:bodyPr>
            <a:normAutofit lnSpcReduction="10000"/>
          </a:bodyPr>
          <a:lstStyle/>
          <a:p>
            <a:r>
              <a:rPr lang="en-US" dirty="0"/>
              <a:t>If Circumcision --- Christ is of no value to you, you are severed from Christ (5:2)</a:t>
            </a:r>
          </a:p>
          <a:p>
            <a:pPr marL="0" indent="0">
              <a:buNone/>
            </a:pPr>
            <a:endParaRPr lang="en-US" dirty="0"/>
          </a:p>
          <a:p>
            <a:r>
              <a:rPr lang="en-US" dirty="0"/>
              <a:t>If food laws ----    then a denial of the truth of the Gospel (2:14)</a:t>
            </a:r>
          </a:p>
          <a:p>
            <a:pPr marL="0" indent="0">
              <a:buNone/>
            </a:pPr>
            <a:endParaRPr lang="en-US" dirty="0"/>
          </a:p>
          <a:p>
            <a:r>
              <a:rPr lang="en-US" dirty="0"/>
              <a:t>If Sabbaths --- -then under the weak, miserable and beggarly principles of the world  (4:10,11)</a:t>
            </a:r>
          </a:p>
          <a:p>
            <a:endParaRPr lang="en-US" dirty="0"/>
          </a:p>
        </p:txBody>
      </p:sp>
    </p:spTree>
    <p:extLst>
      <p:ext uri="{BB962C8B-B14F-4D97-AF65-F5344CB8AC3E}">
        <p14:creationId xmlns:p14="http://schemas.microsoft.com/office/powerpoint/2010/main" val="364383243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D41B3-DF92-4752-BCED-4840FD5D5B53}"/>
              </a:ext>
            </a:extLst>
          </p:cNvPr>
          <p:cNvSpPr>
            <a:spLocks noGrp="1"/>
          </p:cNvSpPr>
          <p:nvPr>
            <p:ph type="title"/>
          </p:nvPr>
        </p:nvSpPr>
        <p:spPr/>
        <p:txBody>
          <a:bodyPr/>
          <a:lstStyle/>
          <a:p>
            <a:r>
              <a:rPr lang="en-US" dirty="0"/>
              <a:t>Note</a:t>
            </a:r>
          </a:p>
        </p:txBody>
      </p:sp>
      <p:sp>
        <p:nvSpPr>
          <p:cNvPr id="3" name="Content Placeholder 2">
            <a:extLst>
              <a:ext uri="{FF2B5EF4-FFF2-40B4-BE49-F238E27FC236}">
                <a16:creationId xmlns:a16="http://schemas.microsoft.com/office/drawing/2014/main" id="{262C02EA-6814-4396-952C-2066D662A0AD}"/>
              </a:ext>
            </a:extLst>
          </p:cNvPr>
          <p:cNvSpPr>
            <a:spLocks noGrp="1"/>
          </p:cNvSpPr>
          <p:nvPr>
            <p:ph idx="1"/>
          </p:nvPr>
        </p:nvSpPr>
        <p:spPr/>
        <p:txBody>
          <a:bodyPr/>
          <a:lstStyle/>
          <a:p>
            <a:r>
              <a:rPr lang="en-US" dirty="0"/>
              <a:t>The Sabbath as a weekly practice, set Israel apart.  Therefore, if in the new system, it has lost its function of distinguishing the chosen people (Christians and Jews), then it means that its weekly practice is no longer obligatory</a:t>
            </a:r>
          </a:p>
        </p:txBody>
      </p:sp>
    </p:spTree>
    <p:extLst>
      <p:ext uri="{BB962C8B-B14F-4D97-AF65-F5344CB8AC3E}">
        <p14:creationId xmlns:p14="http://schemas.microsoft.com/office/powerpoint/2010/main" val="287097005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455FB-A47B-4307-BC5A-915FE3C7D2D4}"/>
              </a:ext>
            </a:extLst>
          </p:cNvPr>
          <p:cNvSpPr>
            <a:spLocks noGrp="1"/>
          </p:cNvSpPr>
          <p:nvPr>
            <p:ph type="title"/>
          </p:nvPr>
        </p:nvSpPr>
        <p:spPr/>
        <p:txBody>
          <a:bodyPr/>
          <a:lstStyle/>
          <a:p>
            <a:r>
              <a:rPr lang="en-US" dirty="0"/>
              <a:t>.</a:t>
            </a:r>
          </a:p>
        </p:txBody>
      </p:sp>
      <p:sp>
        <p:nvSpPr>
          <p:cNvPr id="3" name="Content Placeholder 2">
            <a:extLst>
              <a:ext uri="{FF2B5EF4-FFF2-40B4-BE49-F238E27FC236}">
                <a16:creationId xmlns:a16="http://schemas.microsoft.com/office/drawing/2014/main" id="{5DB848A0-4349-4F36-BE65-2FABF7D76060}"/>
              </a:ext>
            </a:extLst>
          </p:cNvPr>
          <p:cNvSpPr>
            <a:spLocks noGrp="1"/>
          </p:cNvSpPr>
          <p:nvPr>
            <p:ph idx="1"/>
          </p:nvPr>
        </p:nvSpPr>
        <p:spPr/>
        <p:txBody>
          <a:bodyPr/>
          <a:lstStyle/>
          <a:p>
            <a:r>
              <a:rPr lang="en-US" dirty="0"/>
              <a:t>The ethical functions of the law are pegged to its elective function </a:t>
            </a:r>
          </a:p>
          <a:p>
            <a:pPr marL="0" indent="0">
              <a:buNone/>
            </a:pPr>
            <a:endParaRPr lang="en-US" dirty="0"/>
          </a:p>
          <a:p>
            <a:r>
              <a:rPr lang="en-US" dirty="0"/>
              <a:t>The law (</a:t>
            </a:r>
            <a:r>
              <a:rPr lang="en-US" i="1" dirty="0"/>
              <a:t>Torah</a:t>
            </a:r>
            <a:r>
              <a:rPr lang="en-US" dirty="0"/>
              <a:t>) cannot lose its elective  function and still maintain it ethical demands </a:t>
            </a:r>
          </a:p>
        </p:txBody>
      </p:sp>
    </p:spTree>
    <p:extLst>
      <p:ext uri="{BB962C8B-B14F-4D97-AF65-F5344CB8AC3E}">
        <p14:creationId xmlns:p14="http://schemas.microsoft.com/office/powerpoint/2010/main" val="281208198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80205-9CC3-4380-A7E5-65467AD22ED8}"/>
              </a:ext>
            </a:extLst>
          </p:cNvPr>
          <p:cNvSpPr>
            <a:spLocks noGrp="1"/>
          </p:cNvSpPr>
          <p:nvPr>
            <p:ph type="title"/>
          </p:nvPr>
        </p:nvSpPr>
        <p:spPr/>
        <p:txBody>
          <a:bodyPr>
            <a:normAutofit/>
          </a:bodyPr>
          <a:lstStyle/>
          <a:p>
            <a:pPr algn="l"/>
            <a:br>
              <a:rPr lang="en-US" sz="1800" dirty="0"/>
            </a:br>
            <a:r>
              <a:rPr lang="en-US" sz="1800" dirty="0"/>
              <a:t>			             Circumcision                             Sabbath </a:t>
            </a:r>
            <a:br>
              <a:rPr lang="en-US" sz="1800" dirty="0"/>
            </a:br>
            <a:r>
              <a:rPr lang="en-US" sz="1800" dirty="0"/>
              <a:t>                                                                       Purity laws   </a:t>
            </a:r>
          </a:p>
        </p:txBody>
      </p:sp>
      <p:sp>
        <p:nvSpPr>
          <p:cNvPr id="3" name="Content Placeholder 2">
            <a:extLst>
              <a:ext uri="{FF2B5EF4-FFF2-40B4-BE49-F238E27FC236}">
                <a16:creationId xmlns:a16="http://schemas.microsoft.com/office/drawing/2014/main" id="{E58B99B5-9600-4428-AAE7-EDCC880D31FC}"/>
              </a:ext>
            </a:extLst>
          </p:cNvPr>
          <p:cNvSpPr>
            <a:spLocks noGrp="1"/>
          </p:cNvSpPr>
          <p:nvPr>
            <p:ph idx="1"/>
          </p:nvPr>
        </p:nvSpPr>
        <p:spPr>
          <a:xfrm>
            <a:off x="116114" y="1825625"/>
            <a:ext cx="12075886" cy="4351338"/>
          </a:xfrm>
        </p:spPr>
        <p:txBody>
          <a:bodyPr/>
          <a:lstStyle/>
          <a:p>
            <a:pPr marL="0" indent="0">
              <a:buNone/>
            </a:pPr>
            <a:r>
              <a:rPr lang="en-US" sz="2800" dirty="0"/>
              <a:t>P</a:t>
            </a:r>
          </a:p>
        </p:txBody>
      </p:sp>
      <p:sp>
        <p:nvSpPr>
          <p:cNvPr id="13" name="Oval 12">
            <a:extLst>
              <a:ext uri="{FF2B5EF4-FFF2-40B4-BE49-F238E27FC236}">
                <a16:creationId xmlns:a16="http://schemas.microsoft.com/office/drawing/2014/main" id="{3A3634D4-7704-4038-9B73-D0F2D8A88811}"/>
              </a:ext>
            </a:extLst>
          </p:cNvPr>
          <p:cNvSpPr/>
          <p:nvPr/>
        </p:nvSpPr>
        <p:spPr>
          <a:xfrm>
            <a:off x="21534" y="4436824"/>
            <a:ext cx="914400" cy="1148932"/>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ALL</a:t>
            </a:r>
          </a:p>
        </p:txBody>
      </p:sp>
      <p:sp>
        <p:nvSpPr>
          <p:cNvPr id="15" name="Oval 14">
            <a:extLst>
              <a:ext uri="{FF2B5EF4-FFF2-40B4-BE49-F238E27FC236}">
                <a16:creationId xmlns:a16="http://schemas.microsoft.com/office/drawing/2014/main" id="{DB5A8C49-7AAB-4E6A-B98A-53553DD3DFD6}"/>
              </a:ext>
            </a:extLst>
          </p:cNvPr>
          <p:cNvSpPr/>
          <p:nvPr/>
        </p:nvSpPr>
        <p:spPr>
          <a:xfrm>
            <a:off x="151070" y="3795267"/>
            <a:ext cx="604157" cy="625133"/>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225CE07C-ADE5-43F5-97EF-17EC1918AF04}"/>
              </a:ext>
            </a:extLst>
          </p:cNvPr>
          <p:cNvSpPr/>
          <p:nvPr/>
        </p:nvSpPr>
        <p:spPr>
          <a:xfrm>
            <a:off x="328640" y="295911"/>
            <a:ext cx="438821" cy="772118"/>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8C15B29B-DFDF-4C58-83C6-46B14431103C}"/>
              </a:ext>
            </a:extLst>
          </p:cNvPr>
          <p:cNvSpPr/>
          <p:nvPr/>
        </p:nvSpPr>
        <p:spPr>
          <a:xfrm>
            <a:off x="150924" y="1000354"/>
            <a:ext cx="940716" cy="984575"/>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Jews </a:t>
            </a:r>
          </a:p>
        </p:txBody>
      </p:sp>
      <p:sp>
        <p:nvSpPr>
          <p:cNvPr id="19" name="Oval 18">
            <a:extLst>
              <a:ext uri="{FF2B5EF4-FFF2-40B4-BE49-F238E27FC236}">
                <a16:creationId xmlns:a16="http://schemas.microsoft.com/office/drawing/2014/main" id="{485AE759-8466-4E35-ACE1-9CA60CF692CD}"/>
              </a:ext>
            </a:extLst>
          </p:cNvPr>
          <p:cNvSpPr/>
          <p:nvPr/>
        </p:nvSpPr>
        <p:spPr>
          <a:xfrm>
            <a:off x="9697826" y="-48455"/>
            <a:ext cx="704216" cy="88978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Oval 20">
            <a:extLst>
              <a:ext uri="{FF2B5EF4-FFF2-40B4-BE49-F238E27FC236}">
                <a16:creationId xmlns:a16="http://schemas.microsoft.com/office/drawing/2014/main" id="{3551774B-92F8-4757-8309-A997060846B0}"/>
              </a:ext>
            </a:extLst>
          </p:cNvPr>
          <p:cNvSpPr/>
          <p:nvPr/>
        </p:nvSpPr>
        <p:spPr>
          <a:xfrm>
            <a:off x="9567533" y="841333"/>
            <a:ext cx="1042512" cy="1222103"/>
          </a:xfrm>
          <a:prstGeom prst="ellipse">
            <a:avLst/>
          </a:prstGeom>
          <a:solidFill>
            <a:srgbClr val="FFFF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God</a:t>
            </a:r>
            <a:r>
              <a:rPr lang="en-US" sz="2000" dirty="0"/>
              <a:t> </a:t>
            </a:r>
          </a:p>
        </p:txBody>
      </p:sp>
      <p:sp>
        <p:nvSpPr>
          <p:cNvPr id="22" name="Arc 21">
            <a:extLst>
              <a:ext uri="{FF2B5EF4-FFF2-40B4-BE49-F238E27FC236}">
                <a16:creationId xmlns:a16="http://schemas.microsoft.com/office/drawing/2014/main" id="{D5908BDD-D2FC-41A1-91EA-46418CA8DEA3}"/>
              </a:ext>
            </a:extLst>
          </p:cNvPr>
          <p:cNvSpPr/>
          <p:nvPr/>
        </p:nvSpPr>
        <p:spPr>
          <a:xfrm rot="-5400000">
            <a:off x="8765209" y="3571987"/>
            <a:ext cx="3069450" cy="2001079"/>
          </a:xfrm>
          <a:prstGeom prst="arc">
            <a:avLst>
              <a:gd name="adj1" fmla="val 190877"/>
              <a:gd name="adj2" fmla="val 15807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Arc 22">
            <a:extLst>
              <a:ext uri="{FF2B5EF4-FFF2-40B4-BE49-F238E27FC236}">
                <a16:creationId xmlns:a16="http://schemas.microsoft.com/office/drawing/2014/main" id="{BA742351-360F-48A2-94CC-B729EDF18BC3}"/>
              </a:ext>
            </a:extLst>
          </p:cNvPr>
          <p:cNvSpPr/>
          <p:nvPr/>
        </p:nvSpPr>
        <p:spPr>
          <a:xfrm>
            <a:off x="9126041" y="-129708"/>
            <a:ext cx="1876675" cy="2395474"/>
          </a:xfrm>
          <a:prstGeom prst="arc">
            <a:avLst>
              <a:gd name="adj1" fmla="val 190877"/>
              <a:gd name="adj2" fmla="val 16673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E445D437-AC28-4AA6-86F4-D36E852690EC}"/>
              </a:ext>
            </a:extLst>
          </p:cNvPr>
          <p:cNvSpPr/>
          <p:nvPr/>
        </p:nvSpPr>
        <p:spPr>
          <a:xfrm>
            <a:off x="5039023" y="-281557"/>
            <a:ext cx="442870" cy="1280766"/>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LAW  </a:t>
            </a:r>
            <a:r>
              <a:rPr lang="en-US" dirty="0"/>
              <a:t> </a:t>
            </a:r>
          </a:p>
        </p:txBody>
      </p:sp>
      <p:sp>
        <p:nvSpPr>
          <p:cNvPr id="24" name="Arc 23">
            <a:extLst>
              <a:ext uri="{FF2B5EF4-FFF2-40B4-BE49-F238E27FC236}">
                <a16:creationId xmlns:a16="http://schemas.microsoft.com/office/drawing/2014/main" id="{5E403D93-03E4-4776-B868-0CE20B43FEA1}"/>
              </a:ext>
            </a:extLst>
          </p:cNvPr>
          <p:cNvSpPr/>
          <p:nvPr/>
        </p:nvSpPr>
        <p:spPr>
          <a:xfrm>
            <a:off x="-343009" y="3592071"/>
            <a:ext cx="1876675" cy="2214007"/>
          </a:xfrm>
          <a:prstGeom prst="arc">
            <a:avLst>
              <a:gd name="adj1" fmla="val 190877"/>
              <a:gd name="adj2" fmla="val 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5" name="Arc 24">
            <a:extLst>
              <a:ext uri="{FF2B5EF4-FFF2-40B4-BE49-F238E27FC236}">
                <a16:creationId xmlns:a16="http://schemas.microsoft.com/office/drawing/2014/main" id="{62235BB9-F0F1-43FE-B65C-29D07ADD922D}"/>
              </a:ext>
            </a:extLst>
          </p:cNvPr>
          <p:cNvSpPr/>
          <p:nvPr/>
        </p:nvSpPr>
        <p:spPr>
          <a:xfrm>
            <a:off x="-267002" y="51880"/>
            <a:ext cx="1876675" cy="2214007"/>
          </a:xfrm>
          <a:prstGeom prst="arc">
            <a:avLst>
              <a:gd name="adj1" fmla="val 190877"/>
              <a:gd name="adj2" fmla="val 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6" name="Oval 25">
            <a:extLst>
              <a:ext uri="{FF2B5EF4-FFF2-40B4-BE49-F238E27FC236}">
                <a16:creationId xmlns:a16="http://schemas.microsoft.com/office/drawing/2014/main" id="{38276281-1A8F-42D6-B5CB-DAC9DFD63FD2}"/>
              </a:ext>
            </a:extLst>
          </p:cNvPr>
          <p:cNvSpPr/>
          <p:nvPr/>
        </p:nvSpPr>
        <p:spPr>
          <a:xfrm>
            <a:off x="9697826" y="4182684"/>
            <a:ext cx="1042512" cy="1425706"/>
          </a:xfrm>
          <a:prstGeom prst="ellipse">
            <a:avLst/>
          </a:prstGeom>
          <a:solidFill>
            <a:srgbClr val="FFFF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t>God</a:t>
            </a:r>
            <a:r>
              <a:rPr lang="en-US" sz="2000" dirty="0"/>
              <a:t> </a:t>
            </a:r>
          </a:p>
        </p:txBody>
      </p:sp>
      <p:sp>
        <p:nvSpPr>
          <p:cNvPr id="27" name="Oval 26">
            <a:extLst>
              <a:ext uri="{FF2B5EF4-FFF2-40B4-BE49-F238E27FC236}">
                <a16:creationId xmlns:a16="http://schemas.microsoft.com/office/drawing/2014/main" id="{F364519A-5C86-467D-B1B3-F912F0E9000B}"/>
              </a:ext>
            </a:extLst>
          </p:cNvPr>
          <p:cNvSpPr/>
          <p:nvPr/>
        </p:nvSpPr>
        <p:spPr>
          <a:xfrm>
            <a:off x="9970603" y="3329169"/>
            <a:ext cx="586419" cy="88978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723C4450-CBF6-432C-B71F-1A1BFF857949}"/>
              </a:ext>
            </a:extLst>
          </p:cNvPr>
          <p:cNvSpPr/>
          <p:nvPr/>
        </p:nvSpPr>
        <p:spPr>
          <a:xfrm>
            <a:off x="4749185" y="3898781"/>
            <a:ext cx="946600" cy="625133"/>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Oval 30">
            <a:extLst>
              <a:ext uri="{FF2B5EF4-FFF2-40B4-BE49-F238E27FC236}">
                <a16:creationId xmlns:a16="http://schemas.microsoft.com/office/drawing/2014/main" id="{02F7511A-C86B-4861-8B4A-D6F0BBAF3B1B}"/>
              </a:ext>
            </a:extLst>
          </p:cNvPr>
          <p:cNvSpPr/>
          <p:nvPr/>
        </p:nvSpPr>
        <p:spPr>
          <a:xfrm>
            <a:off x="4539543" y="4496878"/>
            <a:ext cx="1320761" cy="1681712"/>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JESUS </a:t>
            </a:r>
          </a:p>
        </p:txBody>
      </p:sp>
      <p:sp>
        <p:nvSpPr>
          <p:cNvPr id="5" name="Arrow: Down 4">
            <a:extLst>
              <a:ext uri="{FF2B5EF4-FFF2-40B4-BE49-F238E27FC236}">
                <a16:creationId xmlns:a16="http://schemas.microsoft.com/office/drawing/2014/main" id="{8B621702-04BD-4FE5-A00A-D57C1C980E25}"/>
              </a:ext>
            </a:extLst>
          </p:cNvPr>
          <p:cNvSpPr/>
          <p:nvPr/>
        </p:nvSpPr>
        <p:spPr>
          <a:xfrm>
            <a:off x="5147607" y="2136376"/>
            <a:ext cx="225701" cy="18203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Arrow: Right 32">
            <a:extLst>
              <a:ext uri="{FF2B5EF4-FFF2-40B4-BE49-F238E27FC236}">
                <a16:creationId xmlns:a16="http://schemas.microsoft.com/office/drawing/2014/main" id="{68C3176C-42E7-4EBD-AAEA-61821099C863}"/>
              </a:ext>
            </a:extLst>
          </p:cNvPr>
          <p:cNvSpPr/>
          <p:nvPr/>
        </p:nvSpPr>
        <p:spPr>
          <a:xfrm>
            <a:off x="3332853" y="6012624"/>
            <a:ext cx="4196956" cy="211340"/>
          </a:xfrm>
          <a:prstGeom prst="righ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Arrow: Down 31">
            <a:extLst>
              <a:ext uri="{FF2B5EF4-FFF2-40B4-BE49-F238E27FC236}">
                <a16:creationId xmlns:a16="http://schemas.microsoft.com/office/drawing/2014/main" id="{3989D2D2-81DA-4558-8074-4055C338D2BB}"/>
              </a:ext>
            </a:extLst>
          </p:cNvPr>
          <p:cNvSpPr/>
          <p:nvPr/>
        </p:nvSpPr>
        <p:spPr>
          <a:xfrm rot="2093259" flipH="1">
            <a:off x="4689699" y="407912"/>
            <a:ext cx="115949" cy="100882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Arrow: Down 33">
            <a:extLst>
              <a:ext uri="{FF2B5EF4-FFF2-40B4-BE49-F238E27FC236}">
                <a16:creationId xmlns:a16="http://schemas.microsoft.com/office/drawing/2014/main" id="{A6F7CE26-B27B-42EF-9FFF-72F32A3171E2}"/>
              </a:ext>
            </a:extLst>
          </p:cNvPr>
          <p:cNvSpPr/>
          <p:nvPr/>
        </p:nvSpPr>
        <p:spPr>
          <a:xfrm rot="19245418">
            <a:off x="5804729" y="310445"/>
            <a:ext cx="155905" cy="12376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Arrow: Down 35">
            <a:extLst>
              <a:ext uri="{FF2B5EF4-FFF2-40B4-BE49-F238E27FC236}">
                <a16:creationId xmlns:a16="http://schemas.microsoft.com/office/drawing/2014/main" id="{01FB0C60-975B-4B5B-86F5-A8285477122D}"/>
              </a:ext>
            </a:extLst>
          </p:cNvPr>
          <p:cNvSpPr/>
          <p:nvPr/>
        </p:nvSpPr>
        <p:spPr>
          <a:xfrm>
            <a:off x="5162673" y="995045"/>
            <a:ext cx="199733" cy="6380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1220123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14748-3984-4993-A0A9-1749375EA6A0}"/>
              </a:ext>
            </a:extLst>
          </p:cNvPr>
          <p:cNvSpPr>
            <a:spLocks noGrp="1"/>
          </p:cNvSpPr>
          <p:nvPr>
            <p:ph type="title"/>
          </p:nvPr>
        </p:nvSpPr>
        <p:spPr/>
        <p:txBody>
          <a:bodyPr>
            <a:normAutofit/>
          </a:bodyPr>
          <a:lstStyle/>
          <a:p>
            <a:pPr marL="685800" indent="-685800" algn="ctr">
              <a:buFont typeface="Wingdings" panose="05000000000000000000" pitchFamily="2" charset="2"/>
              <a:buChar char="v"/>
            </a:pPr>
            <a:r>
              <a:rPr lang="en-US" sz="5400" dirty="0"/>
              <a:t>Jesus and the Sabbath</a:t>
            </a:r>
          </a:p>
        </p:txBody>
      </p:sp>
      <p:sp>
        <p:nvSpPr>
          <p:cNvPr id="3" name="Text Placeholder 2">
            <a:extLst>
              <a:ext uri="{FF2B5EF4-FFF2-40B4-BE49-F238E27FC236}">
                <a16:creationId xmlns:a16="http://schemas.microsoft.com/office/drawing/2014/main" id="{D9A2E0B6-0112-44A5-8A69-A379F42705A2}"/>
              </a:ext>
            </a:extLst>
          </p:cNvPr>
          <p:cNvSpPr>
            <a:spLocks noGrp="1"/>
          </p:cNvSpPr>
          <p:nvPr>
            <p:ph type="body" idx="1"/>
          </p:nvPr>
        </p:nvSpPr>
        <p:spPr/>
        <p:txBody>
          <a:bodyPr/>
          <a:lstStyle/>
          <a:p>
            <a:r>
              <a:rPr lang="en-US" dirty="0"/>
              <a:t>.</a:t>
            </a:r>
          </a:p>
        </p:txBody>
      </p:sp>
    </p:spTree>
    <p:extLst>
      <p:ext uri="{BB962C8B-B14F-4D97-AF65-F5344CB8AC3E}">
        <p14:creationId xmlns:p14="http://schemas.microsoft.com/office/powerpoint/2010/main" val="329354536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C1DCF-9B11-4B96-80E5-39A157FE06EC}"/>
              </a:ext>
            </a:extLst>
          </p:cNvPr>
          <p:cNvSpPr>
            <a:spLocks noGrp="1"/>
          </p:cNvSpPr>
          <p:nvPr>
            <p:ph type="title"/>
          </p:nvPr>
        </p:nvSpPr>
        <p:spPr/>
        <p:txBody>
          <a:bodyPr>
            <a:normAutofit fontScale="90000"/>
          </a:bodyPr>
          <a:lstStyle/>
          <a:p>
            <a:pPr marL="571500" indent="-571500" algn="l">
              <a:buFont typeface="Wingdings" panose="05000000000000000000" pitchFamily="2" charset="2"/>
              <a:buChar char="v"/>
            </a:pPr>
            <a:r>
              <a:rPr lang="en-US" dirty="0"/>
              <a:t>BECAUSE OF THE SIGNIFICANCE OF  THE RESURRRECTED JESUS, THE SABBATH IS NO LONGER OBLIGATORY AS A DAY, BUT AS A PERSON  </a:t>
            </a:r>
          </a:p>
        </p:txBody>
      </p:sp>
      <p:sp>
        <p:nvSpPr>
          <p:cNvPr id="3" name="Text Placeholder 2">
            <a:extLst>
              <a:ext uri="{FF2B5EF4-FFF2-40B4-BE49-F238E27FC236}">
                <a16:creationId xmlns:a16="http://schemas.microsoft.com/office/drawing/2014/main" id="{5B9D365B-B0C3-4B00-B16C-EC801BDEEB20}"/>
              </a:ext>
            </a:extLst>
          </p:cNvPr>
          <p:cNvSpPr>
            <a:spLocks noGrp="1"/>
          </p:cNvSpPr>
          <p:nvPr>
            <p:ph type="body" idx="1"/>
          </p:nvPr>
        </p:nvSpPr>
        <p:spPr/>
        <p:txBody>
          <a:bodyPr/>
          <a:lstStyle/>
          <a:p>
            <a:r>
              <a:rPr lang="en-US" dirty="0"/>
              <a:t>.</a:t>
            </a:r>
          </a:p>
        </p:txBody>
      </p:sp>
    </p:spTree>
    <p:extLst>
      <p:ext uri="{BB962C8B-B14F-4D97-AF65-F5344CB8AC3E}">
        <p14:creationId xmlns:p14="http://schemas.microsoft.com/office/powerpoint/2010/main" val="397360734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Jesus and the Sabbath  </a:t>
            </a:r>
          </a:p>
        </p:txBody>
      </p:sp>
      <p:sp>
        <p:nvSpPr>
          <p:cNvPr id="3" name="Content Placeholder 2"/>
          <p:cNvSpPr>
            <a:spLocks noGrp="1"/>
          </p:cNvSpPr>
          <p:nvPr>
            <p:ph idx="1"/>
          </p:nvPr>
        </p:nvSpPr>
        <p:spPr/>
        <p:txBody>
          <a:bodyPr/>
          <a:lstStyle/>
          <a:p>
            <a:endParaRPr lang="en-US" dirty="0"/>
          </a:p>
          <a:p>
            <a:pPr>
              <a:buFont typeface="Wingdings" panose="05000000000000000000" pitchFamily="2" charset="2"/>
              <a:buChar char="v"/>
            </a:pPr>
            <a:r>
              <a:rPr lang="en-US" dirty="0"/>
              <a:t>It is often claimed that because Jesus kept the Sabbath then it is obligatory upon all Christians for all times</a:t>
            </a:r>
          </a:p>
          <a:p>
            <a:pPr>
              <a:buFont typeface="Wingdings" panose="05000000000000000000" pitchFamily="2" charset="2"/>
              <a:buChar char="v"/>
            </a:pPr>
            <a:r>
              <a:rPr lang="en-US" dirty="0"/>
              <a:t>Is this a fair conclusion? </a:t>
            </a:r>
          </a:p>
          <a:p>
            <a:pPr algn="ctr"/>
            <a:endParaRPr lang="en-US" dirty="0"/>
          </a:p>
          <a:p>
            <a:pPr marL="0" indent="0" algn="ctr">
              <a:buNone/>
            </a:pPr>
            <a:endParaRPr lang="en-US" dirty="0"/>
          </a:p>
        </p:txBody>
      </p:sp>
    </p:spTree>
    <p:extLst>
      <p:ext uri="{BB962C8B-B14F-4D97-AF65-F5344CB8AC3E}">
        <p14:creationId xmlns:p14="http://schemas.microsoft.com/office/powerpoint/2010/main" val="358932811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17992-A231-4DF1-B727-C9CE5EE9E7B0}"/>
              </a:ext>
            </a:extLst>
          </p:cNvPr>
          <p:cNvSpPr>
            <a:spLocks noGrp="1"/>
          </p:cNvSpPr>
          <p:nvPr>
            <p:ph type="title"/>
          </p:nvPr>
        </p:nvSpPr>
        <p:spPr/>
        <p:txBody>
          <a:bodyPr/>
          <a:lstStyle/>
          <a:p>
            <a:r>
              <a:rPr lang="en-US" dirty="0"/>
              <a:t>Jesus and the Sabbath</a:t>
            </a:r>
          </a:p>
        </p:txBody>
      </p:sp>
      <p:sp>
        <p:nvSpPr>
          <p:cNvPr id="3" name="Content Placeholder 2">
            <a:extLst>
              <a:ext uri="{FF2B5EF4-FFF2-40B4-BE49-F238E27FC236}">
                <a16:creationId xmlns:a16="http://schemas.microsoft.com/office/drawing/2014/main" id="{EC94C753-A016-448A-AA00-178A92ED1AED}"/>
              </a:ext>
            </a:extLst>
          </p:cNvPr>
          <p:cNvSpPr>
            <a:spLocks noGrp="1"/>
          </p:cNvSpPr>
          <p:nvPr>
            <p:ph idx="1"/>
          </p:nvPr>
        </p:nvSpPr>
        <p:spPr/>
        <p:txBody>
          <a:bodyPr/>
          <a:lstStyle/>
          <a:p>
            <a:r>
              <a:rPr lang="en-US" dirty="0">
                <a:solidFill>
                  <a:schemeClr val="tx1">
                    <a:lumMod val="95000"/>
                    <a:lumOff val="5000"/>
                  </a:schemeClr>
                </a:solidFill>
              </a:rPr>
              <a:t>Jesus kept all the OT rituals, not in order to show the continued authority of those rituals/laws, but</a:t>
            </a:r>
            <a:r>
              <a:rPr lang="en-US" dirty="0">
                <a:solidFill>
                  <a:srgbClr val="7030A0"/>
                </a:solidFill>
              </a:rPr>
              <a:t> </a:t>
            </a:r>
            <a:r>
              <a:rPr lang="en-US" dirty="0"/>
              <a:t>to demonstrate the continued authority of himself </a:t>
            </a:r>
          </a:p>
        </p:txBody>
      </p:sp>
    </p:spTree>
    <p:extLst>
      <p:ext uri="{BB962C8B-B14F-4D97-AF65-F5344CB8AC3E}">
        <p14:creationId xmlns:p14="http://schemas.microsoft.com/office/powerpoint/2010/main" val="1543141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60039-2144-47B7-9AC1-1899042413E0}"/>
              </a:ext>
            </a:extLst>
          </p:cNvPr>
          <p:cNvSpPr>
            <a:spLocks noGrp="1"/>
          </p:cNvSpPr>
          <p:nvPr>
            <p:ph type="title"/>
          </p:nvPr>
        </p:nvSpPr>
        <p:spPr/>
        <p:txBody>
          <a:bodyPr/>
          <a:lstStyle/>
          <a:p>
            <a:r>
              <a:rPr lang="en-US" dirty="0"/>
              <a:t>Historical Survey of Adventism </a:t>
            </a:r>
          </a:p>
        </p:txBody>
      </p:sp>
      <p:sp>
        <p:nvSpPr>
          <p:cNvPr id="3" name="Content Placeholder 2">
            <a:extLst>
              <a:ext uri="{FF2B5EF4-FFF2-40B4-BE49-F238E27FC236}">
                <a16:creationId xmlns:a16="http://schemas.microsoft.com/office/drawing/2014/main" id="{763B18FF-CD25-43B9-A7A6-40893A694B78}"/>
              </a:ext>
            </a:extLst>
          </p:cNvPr>
          <p:cNvSpPr>
            <a:spLocks noGrp="1"/>
          </p:cNvSpPr>
          <p:nvPr>
            <p:ph idx="1"/>
          </p:nvPr>
        </p:nvSpPr>
        <p:spPr>
          <a:xfrm>
            <a:off x="1484311" y="2555789"/>
            <a:ext cx="10018713" cy="3124201"/>
          </a:xfrm>
        </p:spPr>
        <p:txBody>
          <a:bodyPr>
            <a:normAutofit/>
          </a:bodyPr>
          <a:lstStyle/>
          <a:p>
            <a:pPr>
              <a:buFont typeface="Wingdings" panose="05000000000000000000" pitchFamily="2" charset="2"/>
              <a:buChar char="§"/>
            </a:pPr>
            <a:r>
              <a:rPr lang="en-US" dirty="0"/>
              <a:t>Most SDAs do not know that they are saved </a:t>
            </a:r>
          </a:p>
          <a:p>
            <a:pPr>
              <a:buFont typeface="Wingdings" panose="05000000000000000000" pitchFamily="2" charset="2"/>
              <a:buChar char="§"/>
            </a:pPr>
            <a:r>
              <a:rPr lang="en-US" dirty="0"/>
              <a:t> 1844- 1852 -- The Shut Door Doctrine  </a:t>
            </a:r>
          </a:p>
          <a:p>
            <a:pPr>
              <a:buFont typeface="Wingdings" panose="05000000000000000000" pitchFamily="2" charset="2"/>
              <a:buChar char="§"/>
            </a:pPr>
            <a:r>
              <a:rPr lang="en-US" dirty="0"/>
              <a:t>1854 – present -- The Investigative or Pre-advent Judgment </a:t>
            </a:r>
          </a:p>
          <a:p>
            <a:pPr>
              <a:buFont typeface="Wingdings" panose="05000000000000000000" pitchFamily="2" charset="2"/>
              <a:buChar char="§"/>
            </a:pPr>
            <a:r>
              <a:rPr lang="en-US" dirty="0">
                <a:solidFill>
                  <a:schemeClr val="tx1">
                    <a:lumMod val="95000"/>
                    <a:lumOff val="5000"/>
                  </a:schemeClr>
                </a:solidFill>
              </a:rPr>
              <a:t>1850’s</a:t>
            </a:r>
            <a:r>
              <a:rPr lang="en-US" dirty="0">
                <a:solidFill>
                  <a:srgbClr val="FF0000"/>
                </a:solidFill>
              </a:rPr>
              <a:t> </a:t>
            </a:r>
            <a:r>
              <a:rPr lang="en-US" dirty="0"/>
              <a:t>- 1888 -- Salvation by law-keeping  </a:t>
            </a:r>
          </a:p>
          <a:p>
            <a:pPr>
              <a:buFont typeface="Wingdings" panose="05000000000000000000" pitchFamily="2" charset="2"/>
              <a:buChar char="§"/>
            </a:pPr>
            <a:r>
              <a:rPr lang="en-US" dirty="0"/>
              <a:t> 1920’s- 1950s – Short period of openness </a:t>
            </a:r>
          </a:p>
          <a:p>
            <a:pPr>
              <a:buFont typeface="Wingdings" panose="05000000000000000000" pitchFamily="2" charset="2"/>
              <a:buChar char="§"/>
            </a:pPr>
            <a:r>
              <a:rPr lang="en-US" dirty="0"/>
              <a:t>1950’s- 1970s-- Salvation by works   </a:t>
            </a:r>
          </a:p>
          <a:p>
            <a:endParaRPr lang="en-US" dirty="0"/>
          </a:p>
        </p:txBody>
      </p:sp>
    </p:spTree>
    <p:extLst>
      <p:ext uri="{BB962C8B-B14F-4D97-AF65-F5344CB8AC3E}">
        <p14:creationId xmlns:p14="http://schemas.microsoft.com/office/powerpoint/2010/main" val="250322855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AC993-6C6C-4707-8568-5FFCEA249743}"/>
              </a:ext>
            </a:extLst>
          </p:cNvPr>
          <p:cNvSpPr>
            <a:spLocks noGrp="1"/>
          </p:cNvSpPr>
          <p:nvPr>
            <p:ph type="title"/>
          </p:nvPr>
        </p:nvSpPr>
        <p:spPr/>
        <p:txBody>
          <a:bodyPr/>
          <a:lstStyle/>
          <a:p>
            <a:r>
              <a:rPr lang="en-US" dirty="0"/>
              <a:t>Jesus and the Sabbath</a:t>
            </a:r>
          </a:p>
        </p:txBody>
      </p:sp>
      <p:sp>
        <p:nvSpPr>
          <p:cNvPr id="3" name="Content Placeholder 2">
            <a:extLst>
              <a:ext uri="{FF2B5EF4-FFF2-40B4-BE49-F238E27FC236}">
                <a16:creationId xmlns:a16="http://schemas.microsoft.com/office/drawing/2014/main" id="{867BBFEC-23D6-4323-B2A3-8E96AD3196E2}"/>
              </a:ext>
            </a:extLst>
          </p:cNvPr>
          <p:cNvSpPr>
            <a:spLocks noGrp="1"/>
          </p:cNvSpPr>
          <p:nvPr>
            <p:ph idx="1"/>
          </p:nvPr>
        </p:nvSpPr>
        <p:spPr/>
        <p:txBody>
          <a:bodyPr/>
          <a:lstStyle/>
          <a:p>
            <a:r>
              <a:rPr lang="en-US" dirty="0"/>
              <a:t>Jesus kept the OT rituals not show the continued authority of himself to enforce those OT laws in their exact OT format but to demonstrate the authority of himself as the new law of God</a:t>
            </a:r>
          </a:p>
          <a:p>
            <a:endParaRPr lang="en-US" dirty="0"/>
          </a:p>
        </p:txBody>
      </p:sp>
    </p:spTree>
    <p:extLst>
      <p:ext uri="{BB962C8B-B14F-4D97-AF65-F5344CB8AC3E}">
        <p14:creationId xmlns:p14="http://schemas.microsoft.com/office/powerpoint/2010/main" val="2323415414"/>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800" dirty="0"/>
              <a:t>.</a:t>
            </a:r>
            <a:r>
              <a:rPr lang="en-US" dirty="0"/>
              <a:t> </a:t>
            </a:r>
          </a:p>
        </p:txBody>
      </p:sp>
      <p:sp>
        <p:nvSpPr>
          <p:cNvPr id="3" name="Content Placeholder 2"/>
          <p:cNvSpPr>
            <a:spLocks noGrp="1"/>
          </p:cNvSpPr>
          <p:nvPr>
            <p:ph idx="1"/>
          </p:nvPr>
        </p:nvSpPr>
        <p:spPr/>
        <p:txBody>
          <a:bodyPr>
            <a:normAutofit fontScale="47500" lnSpcReduction="20000"/>
          </a:bodyPr>
          <a:lstStyle/>
          <a:p>
            <a:pPr algn="ctr"/>
            <a:endParaRPr lang="en-US" dirty="0"/>
          </a:p>
          <a:p>
            <a:pPr algn="ctr"/>
            <a:endParaRPr lang="en-US" dirty="0"/>
          </a:p>
          <a:p>
            <a:pPr marL="0" indent="0" algn="ctr">
              <a:buNone/>
            </a:pPr>
            <a:r>
              <a:rPr lang="en-US" sz="4000" b="1" dirty="0"/>
              <a:t>JESUS WAS A JEW</a:t>
            </a:r>
          </a:p>
          <a:p>
            <a:pPr marL="0" indent="0" algn="ctr">
              <a:buNone/>
            </a:pPr>
            <a:endParaRPr lang="en-US" sz="4000" b="1" dirty="0"/>
          </a:p>
          <a:p>
            <a:pPr marL="0" indent="0" algn="ctr">
              <a:buNone/>
            </a:pPr>
            <a:endParaRPr lang="en-US" sz="4000" b="1" dirty="0"/>
          </a:p>
          <a:p>
            <a:pPr marL="0" indent="0" algn="ctr">
              <a:buNone/>
            </a:pPr>
            <a:r>
              <a:rPr lang="en-US" sz="4000" b="1" dirty="0"/>
              <a:t>JESUS LIVED AS A JEW ALL HIS LIFE</a:t>
            </a:r>
          </a:p>
          <a:p>
            <a:pPr marL="0" indent="0" algn="ctr">
              <a:buNone/>
            </a:pPr>
            <a:endParaRPr lang="en-US" sz="4000" b="1" dirty="0"/>
          </a:p>
          <a:p>
            <a:pPr marL="0" indent="0" algn="ctr">
              <a:buNone/>
            </a:pPr>
            <a:endParaRPr lang="en-US" sz="4000" b="1" dirty="0"/>
          </a:p>
          <a:p>
            <a:pPr marL="0" indent="0" algn="ctr">
              <a:buNone/>
            </a:pPr>
            <a:r>
              <a:rPr lang="en-US" sz="4000" b="1" dirty="0"/>
              <a:t>AS A PRACTICING JEW, JESUS KEPT THE ENTIRE TORAH </a:t>
            </a:r>
          </a:p>
          <a:p>
            <a:pPr marL="0" indent="0" algn="ctr">
              <a:buNone/>
            </a:pPr>
            <a:endParaRPr lang="en-US" dirty="0"/>
          </a:p>
        </p:txBody>
      </p:sp>
    </p:spTree>
    <p:extLst>
      <p:ext uri="{BB962C8B-B14F-4D97-AF65-F5344CB8AC3E}">
        <p14:creationId xmlns:p14="http://schemas.microsoft.com/office/powerpoint/2010/main" val="101058140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7409" y="365125"/>
            <a:ext cx="10386390" cy="1325563"/>
          </a:xfrm>
        </p:spPr>
        <p:txBody>
          <a:bodyPr/>
          <a:lstStyle/>
          <a:p>
            <a:r>
              <a:rPr lang="en-US" dirty="0"/>
              <a:t>		Jesus Was Circumcised (Luke 2:21)</a:t>
            </a:r>
          </a:p>
        </p:txBody>
      </p:sp>
      <p:sp>
        <p:nvSpPr>
          <p:cNvPr id="3" name="Content Placeholder 2"/>
          <p:cNvSpPr>
            <a:spLocks noGrp="1"/>
          </p:cNvSpPr>
          <p:nvPr>
            <p:ph idx="1"/>
          </p:nvPr>
        </p:nvSpPr>
        <p:spPr>
          <a:xfrm>
            <a:off x="1484310" y="1471613"/>
            <a:ext cx="10018713" cy="4319587"/>
          </a:xfrm>
        </p:spPr>
        <p:txBody>
          <a:bodyPr>
            <a:normAutofit/>
          </a:bodyPr>
          <a:lstStyle/>
          <a:p>
            <a:pPr marL="0" indent="0">
              <a:buNone/>
            </a:pPr>
            <a:endParaRPr lang="en-US" dirty="0"/>
          </a:p>
          <a:p>
            <a:pPr marL="0" indent="0">
              <a:buNone/>
            </a:pPr>
            <a:r>
              <a:rPr lang="en-US" dirty="0"/>
              <a:t> And when eight days were completed before </a:t>
            </a:r>
            <a:r>
              <a:rPr lang="en-US" b="1" u="sng" dirty="0"/>
              <a:t>His circumcision</a:t>
            </a:r>
            <a:r>
              <a:rPr lang="en-US" dirty="0"/>
              <a:t>, His name was </a:t>
            </a:r>
            <a:r>
              <a:rPr lang="en-US" i="1" dirty="0"/>
              <a:t>then </a:t>
            </a:r>
            <a:r>
              <a:rPr lang="en-US" dirty="0"/>
              <a:t>called Jesus, the name given by the angel before He was conceived in the womb.</a:t>
            </a:r>
          </a:p>
        </p:txBody>
      </p:sp>
    </p:spTree>
    <p:extLst>
      <p:ext uri="{BB962C8B-B14F-4D97-AF65-F5344CB8AC3E}">
        <p14:creationId xmlns:p14="http://schemas.microsoft.com/office/powerpoint/2010/main" val="231094504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JESUS MADE TO PARTICIPATE IN THE PURITY RITES  OF CHILDBIRTH (Luke 2:22-24)</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t>22. And when the days for their purification according to the </a:t>
            </a:r>
            <a:r>
              <a:rPr lang="en-US" b="1" u="sng" dirty="0"/>
              <a:t>law of Moses</a:t>
            </a:r>
            <a:r>
              <a:rPr lang="en-US" dirty="0"/>
              <a:t> were completed, they brought Him up to Jerusalem to present Him to the Lord</a:t>
            </a:r>
          </a:p>
          <a:p>
            <a:pPr marL="0" indent="0">
              <a:buNone/>
            </a:pPr>
            <a:r>
              <a:rPr lang="en-US" dirty="0"/>
              <a:t> </a:t>
            </a:r>
          </a:p>
          <a:p>
            <a:pPr marL="0" indent="0">
              <a:buNone/>
            </a:pPr>
            <a:r>
              <a:rPr lang="en-US" dirty="0"/>
              <a:t>23. as it is written in the </a:t>
            </a:r>
            <a:r>
              <a:rPr lang="en-US" b="1" u="sng" dirty="0"/>
              <a:t>Law of the Lord</a:t>
            </a:r>
            <a:r>
              <a:rPr lang="en-US" dirty="0"/>
              <a:t>, "Every </a:t>
            </a:r>
            <a:r>
              <a:rPr lang="en-US" i="1" dirty="0"/>
              <a:t>first-born </a:t>
            </a:r>
            <a:r>
              <a:rPr lang="en-US" dirty="0"/>
              <a:t>male that opens the womb shall be called holy to the Lord</a:t>
            </a:r>
          </a:p>
          <a:p>
            <a:pPr marL="0" indent="0">
              <a:buNone/>
            </a:pPr>
            <a:endParaRPr lang="en-US" dirty="0"/>
          </a:p>
          <a:p>
            <a:pPr marL="0" indent="0">
              <a:buNone/>
            </a:pPr>
            <a:r>
              <a:rPr lang="en-US" dirty="0"/>
              <a:t>24. and to offer a sacrifice according to what was said in the </a:t>
            </a:r>
            <a:r>
              <a:rPr lang="en-US" b="1" u="sng" dirty="0"/>
              <a:t>Law of the Lord</a:t>
            </a:r>
            <a:r>
              <a:rPr lang="en-US" dirty="0"/>
              <a:t>, "A pair of turtledoves, or two young pigeons.” </a:t>
            </a:r>
          </a:p>
          <a:p>
            <a:endParaRPr lang="en-US" dirty="0"/>
          </a:p>
        </p:txBody>
      </p:sp>
    </p:spTree>
    <p:extLst>
      <p:ext uri="{BB962C8B-B14F-4D97-AF65-F5344CB8AC3E}">
        <p14:creationId xmlns:p14="http://schemas.microsoft.com/office/powerpoint/2010/main" val="426112785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Jesus Endorsed the Sacrificial System </a:t>
            </a:r>
            <a:br>
              <a:rPr lang="en-US" dirty="0"/>
            </a:br>
            <a:r>
              <a:rPr lang="en-US" dirty="0"/>
              <a:t>(Matt 5:23, 24)</a:t>
            </a:r>
          </a:p>
        </p:txBody>
      </p:sp>
      <p:sp>
        <p:nvSpPr>
          <p:cNvPr id="3" name="Content Placeholder 2"/>
          <p:cNvSpPr>
            <a:spLocks noGrp="1"/>
          </p:cNvSpPr>
          <p:nvPr>
            <p:ph idx="1"/>
          </p:nvPr>
        </p:nvSpPr>
        <p:spPr/>
        <p:txBody>
          <a:bodyPr>
            <a:normAutofit lnSpcReduction="10000"/>
          </a:bodyPr>
          <a:lstStyle/>
          <a:p>
            <a:r>
              <a:rPr lang="en-US" dirty="0"/>
              <a:t>"If therefore you are presenting your </a:t>
            </a:r>
            <a:r>
              <a:rPr lang="en-US" b="1" u="sng" dirty="0"/>
              <a:t>offering at the altar</a:t>
            </a:r>
            <a:r>
              <a:rPr lang="en-US" dirty="0"/>
              <a:t>, and there remember that your brother has something against you,</a:t>
            </a:r>
          </a:p>
          <a:p>
            <a:pPr marL="0" indent="0">
              <a:buNone/>
            </a:pPr>
            <a:endParaRPr lang="en-US" dirty="0"/>
          </a:p>
          <a:p>
            <a:r>
              <a:rPr lang="en-US" dirty="0"/>
              <a:t> leave your offering there before the altar, and go your way; first be  reconciled to your brother, and then come and </a:t>
            </a:r>
            <a:r>
              <a:rPr lang="en-US" b="1" u="sng" dirty="0"/>
              <a:t>present your offering</a:t>
            </a:r>
            <a:r>
              <a:rPr lang="en-US" dirty="0"/>
              <a:t>.</a:t>
            </a:r>
          </a:p>
          <a:p>
            <a:endParaRPr lang="en-US" dirty="0"/>
          </a:p>
          <a:p>
            <a:r>
              <a:rPr lang="en-US" dirty="0"/>
              <a:t>Offering = animal sacrifices</a:t>
            </a:r>
          </a:p>
        </p:txBody>
      </p:sp>
    </p:spTree>
    <p:extLst>
      <p:ext uri="{BB962C8B-B14F-4D97-AF65-F5344CB8AC3E}">
        <p14:creationId xmlns:p14="http://schemas.microsoft.com/office/powerpoint/2010/main" val="155428636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Jesus Recommended Sacrifices: Matt 8:4</a:t>
            </a:r>
          </a:p>
        </p:txBody>
      </p:sp>
      <p:sp>
        <p:nvSpPr>
          <p:cNvPr id="3" name="Content Placeholder 2"/>
          <p:cNvSpPr>
            <a:spLocks noGrp="1"/>
          </p:cNvSpPr>
          <p:nvPr>
            <p:ph idx="1"/>
          </p:nvPr>
        </p:nvSpPr>
        <p:spPr/>
        <p:txBody>
          <a:bodyPr/>
          <a:lstStyle/>
          <a:p>
            <a:pPr marL="0" indent="0">
              <a:buNone/>
            </a:pPr>
            <a:r>
              <a:rPr lang="en-US" dirty="0"/>
              <a:t> </a:t>
            </a:r>
          </a:p>
          <a:p>
            <a:pPr marL="0" indent="0">
              <a:buNone/>
            </a:pPr>
            <a:endParaRPr lang="en-US" dirty="0"/>
          </a:p>
          <a:p>
            <a:pPr marL="0" indent="0">
              <a:buNone/>
            </a:pPr>
            <a:r>
              <a:rPr lang="en-US" dirty="0"/>
              <a:t>And Jesus said to him, "See that you tell no one; but go, show yourself to the priest, and present the </a:t>
            </a:r>
            <a:r>
              <a:rPr lang="en-US" b="1" u="sng" dirty="0"/>
              <a:t>offering that Moses commanded</a:t>
            </a:r>
            <a:r>
              <a:rPr lang="en-US" dirty="0"/>
              <a:t>, for a testimony to them.</a:t>
            </a:r>
          </a:p>
          <a:p>
            <a:pPr marL="0" indent="0">
              <a:buNone/>
            </a:pPr>
            <a:endParaRPr lang="en-US" dirty="0"/>
          </a:p>
          <a:p>
            <a:endParaRPr lang="en-US" dirty="0"/>
          </a:p>
        </p:txBody>
      </p:sp>
    </p:spTree>
    <p:extLst>
      <p:ext uri="{BB962C8B-B14F-4D97-AF65-F5344CB8AC3E}">
        <p14:creationId xmlns:p14="http://schemas.microsoft.com/office/powerpoint/2010/main" val="341351227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What Moses Commanded (Lev. 14:1- 5, NAS)</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t>1. Then the LORD spoke to Moses, saying (Lev. 14:1 NAS)</a:t>
            </a:r>
          </a:p>
          <a:p>
            <a:pPr marL="0" indent="0">
              <a:buNone/>
            </a:pPr>
            <a:r>
              <a:rPr lang="en-US" dirty="0"/>
              <a:t>2. This shall be the law of the leper in the day of his cleansing. Now he shall be brought to the priest,</a:t>
            </a:r>
          </a:p>
          <a:p>
            <a:pPr marL="0" indent="0">
              <a:buNone/>
            </a:pPr>
            <a:r>
              <a:rPr lang="en-US" dirty="0"/>
              <a:t>3. And the priest shall go out to the outside of the camp. Thus the priest shall look, and if the infection of leprosy has been healed in the leper.</a:t>
            </a:r>
          </a:p>
          <a:p>
            <a:pPr marL="0" indent="0">
              <a:buNone/>
            </a:pPr>
            <a:r>
              <a:rPr lang="en-US" dirty="0"/>
              <a:t>4. Then the priest shall give orders to take two live clean birds and cedar wood and a scarlet string and hyssop for the one who is to be cleansed. </a:t>
            </a:r>
          </a:p>
          <a:p>
            <a:pPr marL="0" indent="0">
              <a:buNone/>
            </a:pPr>
            <a:r>
              <a:rPr lang="en-US" dirty="0"/>
              <a:t>5. The priest shall also give orders to slay the one bird in an earthenware vessel over running water. </a:t>
            </a:r>
          </a:p>
        </p:txBody>
      </p:sp>
    </p:spTree>
    <p:extLst>
      <p:ext uri="{BB962C8B-B14F-4D97-AF65-F5344CB8AC3E}">
        <p14:creationId xmlns:p14="http://schemas.microsoft.com/office/powerpoint/2010/main" val="163785831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What Moses Commanded </a:t>
            </a:r>
            <a:br>
              <a:rPr lang="en-US" dirty="0"/>
            </a:br>
            <a:r>
              <a:rPr lang="en-US" sz="3600" dirty="0"/>
              <a:t>(Lev. 14:1-7, NAS) </a:t>
            </a:r>
          </a:p>
        </p:txBody>
      </p:sp>
      <p:sp>
        <p:nvSpPr>
          <p:cNvPr id="3" name="Content Placeholder 2"/>
          <p:cNvSpPr>
            <a:spLocks noGrp="1"/>
          </p:cNvSpPr>
          <p:nvPr>
            <p:ph idx="1"/>
          </p:nvPr>
        </p:nvSpPr>
        <p:spPr/>
        <p:txBody>
          <a:bodyPr>
            <a:normAutofit fontScale="92500"/>
          </a:bodyPr>
          <a:lstStyle/>
          <a:p>
            <a:pPr marL="0" indent="0">
              <a:buNone/>
            </a:pPr>
            <a:endParaRPr lang="en-US" i="1" dirty="0"/>
          </a:p>
          <a:p>
            <a:pPr marL="0" indent="0">
              <a:buNone/>
            </a:pPr>
            <a:r>
              <a:rPr lang="en-US" i="1" dirty="0"/>
              <a:t>6. As for </a:t>
            </a:r>
            <a:r>
              <a:rPr lang="en-US" dirty="0"/>
              <a:t>the live bird, he shall take it, together with the cedar wood and the scarlet string and the hyssop, and shall dip them and the live bird in the blood of the bird that was slain over the running water.</a:t>
            </a:r>
          </a:p>
          <a:p>
            <a:pPr marL="0" indent="0">
              <a:buNone/>
            </a:pPr>
            <a:endParaRPr lang="en-US" dirty="0"/>
          </a:p>
          <a:p>
            <a:pPr marL="0" indent="0">
              <a:buNone/>
            </a:pPr>
            <a:r>
              <a:rPr lang="en-US" dirty="0"/>
              <a:t>7. He shall then sprinkle seven times the one who is to be cleansed from the leprosy, and shall pronounce him clean, and shall let the live bird go free over the open field.</a:t>
            </a:r>
          </a:p>
        </p:txBody>
      </p:sp>
    </p:spTree>
    <p:extLst>
      <p:ext uri="{BB962C8B-B14F-4D97-AF65-F5344CB8AC3E}">
        <p14:creationId xmlns:p14="http://schemas.microsoft.com/office/powerpoint/2010/main" val="275101149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Jesus Recommended Jewish Tithing System </a:t>
            </a:r>
            <a:br>
              <a:rPr lang="en-US" dirty="0"/>
            </a:br>
            <a:r>
              <a:rPr lang="en-US" dirty="0"/>
              <a:t>(Luke 11:42-44)</a:t>
            </a:r>
          </a:p>
        </p:txBody>
      </p:sp>
      <p:sp>
        <p:nvSpPr>
          <p:cNvPr id="3" name="Content Placeholder 2"/>
          <p:cNvSpPr>
            <a:spLocks noGrp="1"/>
          </p:cNvSpPr>
          <p:nvPr>
            <p:ph idx="1"/>
          </p:nvPr>
        </p:nvSpPr>
        <p:spPr/>
        <p:txBody>
          <a:bodyPr>
            <a:normAutofit/>
          </a:bodyPr>
          <a:lstStyle/>
          <a:p>
            <a:r>
              <a:rPr lang="en-US" dirty="0"/>
              <a:t>But woe to you Pharisees! For you pay </a:t>
            </a:r>
            <a:r>
              <a:rPr lang="en-US" b="1" u="sng" dirty="0"/>
              <a:t>tithe of mint and rue and every </a:t>
            </a:r>
            <a:r>
              <a:rPr lang="en-US" b="1" i="1" u="sng" dirty="0"/>
              <a:t>kind of </a:t>
            </a:r>
            <a:r>
              <a:rPr lang="en-US" b="1" u="sng" dirty="0"/>
              <a:t>garden herb, </a:t>
            </a:r>
            <a:r>
              <a:rPr lang="en-US" dirty="0"/>
              <a:t>and </a:t>
            </a:r>
            <a:r>
              <a:rPr lang="en-US" i="1" dirty="0"/>
              <a:t>yet </a:t>
            </a:r>
            <a:r>
              <a:rPr lang="en-US" dirty="0"/>
              <a:t>disregard justice and the love of God; but these are the things you should have done without neglecting the others. </a:t>
            </a:r>
          </a:p>
          <a:p>
            <a:pPr marL="0" indent="0">
              <a:buNone/>
            </a:pPr>
            <a:endParaRPr lang="en-US" dirty="0"/>
          </a:p>
          <a:p>
            <a:r>
              <a:rPr lang="en-US" dirty="0"/>
              <a:t>Woe to you Pharisees! For you love the front seats in the </a:t>
            </a:r>
            <a:r>
              <a:rPr lang="en-US" b="1" u="sng" dirty="0"/>
              <a:t>synagogues</a:t>
            </a:r>
            <a:r>
              <a:rPr lang="en-US" dirty="0"/>
              <a:t>, and the respectful greetings in the market places.</a:t>
            </a:r>
          </a:p>
          <a:p>
            <a:pPr marL="0" indent="0">
              <a:buNone/>
            </a:pPr>
            <a:endParaRPr lang="en-US" dirty="0"/>
          </a:p>
        </p:txBody>
      </p:sp>
    </p:spTree>
    <p:extLst>
      <p:ext uri="{BB962C8B-B14F-4D97-AF65-F5344CB8AC3E}">
        <p14:creationId xmlns:p14="http://schemas.microsoft.com/office/powerpoint/2010/main" val="108007118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TITHE </a:t>
            </a:r>
          </a:p>
        </p:txBody>
      </p:sp>
      <p:sp>
        <p:nvSpPr>
          <p:cNvPr id="3" name="Content Placeholder 2"/>
          <p:cNvSpPr>
            <a:spLocks noGrp="1"/>
          </p:cNvSpPr>
          <p:nvPr>
            <p:ph idx="1"/>
          </p:nvPr>
        </p:nvSpPr>
        <p:spPr/>
        <p:txBody>
          <a:bodyPr/>
          <a:lstStyle/>
          <a:p>
            <a:r>
              <a:rPr lang="en-US" dirty="0"/>
              <a:t>Note: Every time tithe is mentioned in the OT many other “ceremonial” offerings/sacrifices are mentioned in the same context. </a:t>
            </a:r>
          </a:p>
          <a:p>
            <a:pPr marL="0" indent="0">
              <a:buNone/>
            </a:pPr>
            <a:endParaRPr lang="en-US" dirty="0"/>
          </a:p>
          <a:p>
            <a:r>
              <a:rPr lang="en-US" dirty="0"/>
              <a:t>And there you shall bring your </a:t>
            </a:r>
            <a:r>
              <a:rPr lang="en-US" b="1" u="sng" dirty="0"/>
              <a:t>burnt offerings</a:t>
            </a:r>
            <a:r>
              <a:rPr lang="en-US" dirty="0"/>
              <a:t>, </a:t>
            </a:r>
            <a:r>
              <a:rPr lang="en-US" b="1" u="sng" dirty="0"/>
              <a:t>your sacrifices</a:t>
            </a:r>
            <a:r>
              <a:rPr lang="en-US" dirty="0"/>
              <a:t>, </a:t>
            </a:r>
            <a:r>
              <a:rPr lang="en-US" b="1" dirty="0"/>
              <a:t>your tithes</a:t>
            </a:r>
            <a:r>
              <a:rPr lang="en-US" dirty="0"/>
              <a:t>, the contribution of your hand, your </a:t>
            </a:r>
            <a:r>
              <a:rPr lang="en-US" b="1" u="sng" dirty="0"/>
              <a:t>votive offerings</a:t>
            </a:r>
            <a:r>
              <a:rPr lang="en-US" dirty="0"/>
              <a:t>, your freewill offerings, and the </a:t>
            </a:r>
            <a:r>
              <a:rPr lang="en-US" b="1" u="sng" dirty="0"/>
              <a:t>first-born</a:t>
            </a:r>
            <a:r>
              <a:rPr lang="en-US" dirty="0"/>
              <a:t> of your herd and of your flock. (Deut. 12:6; Dt 12:11,17; 14; Lev 25:26-34; Mal 3)</a:t>
            </a:r>
          </a:p>
        </p:txBody>
      </p:sp>
    </p:spTree>
    <p:extLst>
      <p:ext uri="{BB962C8B-B14F-4D97-AF65-F5344CB8AC3E}">
        <p14:creationId xmlns:p14="http://schemas.microsoft.com/office/powerpoint/2010/main" val="528584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D2B77-2622-4900-A4BE-AD0DA04739DD}"/>
              </a:ext>
            </a:extLst>
          </p:cNvPr>
          <p:cNvSpPr>
            <a:spLocks noGrp="1"/>
          </p:cNvSpPr>
          <p:nvPr>
            <p:ph type="title"/>
          </p:nvPr>
        </p:nvSpPr>
        <p:spPr/>
        <p:txBody>
          <a:bodyPr/>
          <a:lstStyle/>
          <a:p>
            <a:r>
              <a:rPr lang="en-US" dirty="0"/>
              <a:t>Present Positions </a:t>
            </a:r>
          </a:p>
        </p:txBody>
      </p:sp>
      <p:sp>
        <p:nvSpPr>
          <p:cNvPr id="3" name="Content Placeholder 2">
            <a:extLst>
              <a:ext uri="{FF2B5EF4-FFF2-40B4-BE49-F238E27FC236}">
                <a16:creationId xmlns:a16="http://schemas.microsoft.com/office/drawing/2014/main" id="{B4970C2D-14DE-4AA2-B8B4-55DCF63C72DD}"/>
              </a:ext>
            </a:extLst>
          </p:cNvPr>
          <p:cNvSpPr>
            <a:spLocks noGrp="1"/>
          </p:cNvSpPr>
          <p:nvPr>
            <p:ph idx="1"/>
          </p:nvPr>
        </p:nvSpPr>
        <p:spPr/>
        <p:txBody>
          <a:bodyPr>
            <a:normAutofit fontScale="92500" lnSpcReduction="10000"/>
          </a:bodyPr>
          <a:lstStyle/>
          <a:p>
            <a:pPr>
              <a:buFont typeface="Wingdings" panose="05000000000000000000" pitchFamily="2" charset="2"/>
              <a:buChar char="Ø"/>
            </a:pPr>
            <a:r>
              <a:rPr lang="en-US" dirty="0"/>
              <a:t>The Investigative Judgment (Sanctuary doctrine) </a:t>
            </a:r>
          </a:p>
          <a:p>
            <a:pPr marL="0" indent="0">
              <a:buNone/>
            </a:pPr>
            <a:endParaRPr lang="en-US" dirty="0"/>
          </a:p>
          <a:p>
            <a:pPr>
              <a:buFont typeface="Wingdings" panose="05000000000000000000" pitchFamily="2" charset="2"/>
              <a:buChar char="Ø"/>
            </a:pPr>
            <a:r>
              <a:rPr lang="en-US" dirty="0"/>
              <a:t>Moral- ceremonial distinctions of laws</a:t>
            </a:r>
          </a:p>
          <a:p>
            <a:pPr marL="0" indent="0">
              <a:buNone/>
            </a:pPr>
            <a:endParaRPr lang="en-US" dirty="0"/>
          </a:p>
          <a:p>
            <a:pPr>
              <a:buFont typeface="Wingdings" panose="05000000000000000000" pitchFamily="2" charset="2"/>
              <a:buChar char="Ø"/>
            </a:pPr>
            <a:r>
              <a:rPr lang="en-US" dirty="0"/>
              <a:t>The Sabbath the end time seal of God </a:t>
            </a:r>
          </a:p>
          <a:p>
            <a:pPr marL="0" indent="0">
              <a:buNone/>
            </a:pPr>
            <a:endParaRPr lang="en-US" dirty="0"/>
          </a:p>
          <a:p>
            <a:pPr>
              <a:buFont typeface="Wingdings" panose="05000000000000000000" pitchFamily="2" charset="2"/>
              <a:buChar char="Ø"/>
            </a:pPr>
            <a:r>
              <a:rPr lang="en-US" dirty="0"/>
              <a:t>Scriptures interpreted in light of Ellen White’s writings </a:t>
            </a:r>
          </a:p>
        </p:txBody>
      </p:sp>
    </p:spTree>
    <p:extLst>
      <p:ext uri="{BB962C8B-B14F-4D97-AF65-F5344CB8AC3E}">
        <p14:creationId xmlns:p14="http://schemas.microsoft.com/office/powerpoint/2010/main" val="141664605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JESUS RECOGNIZES OLD TESTAMENT PURITY LAWS </a:t>
            </a:r>
          </a:p>
        </p:txBody>
      </p:sp>
      <p:sp>
        <p:nvSpPr>
          <p:cNvPr id="3" name="Content Placeholder 2"/>
          <p:cNvSpPr>
            <a:spLocks noGrp="1"/>
          </p:cNvSpPr>
          <p:nvPr>
            <p:ph idx="1"/>
          </p:nvPr>
        </p:nvSpPr>
        <p:spPr/>
        <p:txBody>
          <a:bodyPr/>
          <a:lstStyle/>
          <a:p>
            <a:endParaRPr lang="en-US" dirty="0"/>
          </a:p>
          <a:p>
            <a:endParaRPr lang="en-US" dirty="0"/>
          </a:p>
          <a:p>
            <a:pPr>
              <a:buFont typeface="Wingdings" panose="05000000000000000000" pitchFamily="2" charset="2"/>
              <a:buChar char="Ø"/>
            </a:pPr>
            <a:r>
              <a:rPr lang="en-US" sz="4000" dirty="0"/>
              <a:t>"Woe to you! For you are like </a:t>
            </a:r>
            <a:r>
              <a:rPr lang="en-US" sz="4000" b="1" u="sng" dirty="0"/>
              <a:t>concealed tombs</a:t>
            </a:r>
            <a:r>
              <a:rPr lang="en-US" sz="4000" dirty="0"/>
              <a:t>, and the people who walk over </a:t>
            </a:r>
            <a:r>
              <a:rPr lang="en-US" sz="4000" i="1" dirty="0"/>
              <a:t>them </a:t>
            </a:r>
            <a:r>
              <a:rPr lang="en-US" sz="4000" dirty="0"/>
              <a:t>are unaware </a:t>
            </a:r>
            <a:r>
              <a:rPr lang="en-US" sz="4000" i="1" dirty="0"/>
              <a:t>of it</a:t>
            </a:r>
            <a:r>
              <a:rPr lang="en-US" sz="4000" dirty="0"/>
              <a:t>. (Lk 11:44; Matt 23:27)</a:t>
            </a:r>
          </a:p>
          <a:p>
            <a:endParaRPr lang="en-US" dirty="0"/>
          </a:p>
        </p:txBody>
      </p:sp>
    </p:spTree>
    <p:extLst>
      <p:ext uri="{BB962C8B-B14F-4D97-AF65-F5344CB8AC3E}">
        <p14:creationId xmlns:p14="http://schemas.microsoft.com/office/powerpoint/2010/main" val="376669937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Jesus Paid the Temple Tax</a:t>
            </a:r>
          </a:p>
        </p:txBody>
      </p:sp>
      <p:sp>
        <p:nvSpPr>
          <p:cNvPr id="3" name="Content Placeholder 2"/>
          <p:cNvSpPr>
            <a:spLocks noGrp="1"/>
          </p:cNvSpPr>
          <p:nvPr>
            <p:ph idx="1"/>
          </p:nvPr>
        </p:nvSpPr>
        <p:spPr>
          <a:xfrm>
            <a:off x="1484310" y="2100649"/>
            <a:ext cx="10018713" cy="4522573"/>
          </a:xfrm>
        </p:spPr>
        <p:txBody>
          <a:bodyPr/>
          <a:lstStyle/>
          <a:p>
            <a:pPr marL="0" indent="0">
              <a:buNone/>
            </a:pPr>
            <a:endParaRPr lang="en-US" dirty="0"/>
          </a:p>
          <a:p>
            <a:pPr marL="0" indent="0">
              <a:buNone/>
            </a:pPr>
            <a:r>
              <a:rPr lang="en-US" dirty="0"/>
              <a:t>Matt 17:24, 27: And when they had come to Capernaum, those who collected the two-drachma </a:t>
            </a:r>
            <a:r>
              <a:rPr lang="en-US" i="1" dirty="0"/>
              <a:t>tax </a:t>
            </a:r>
            <a:r>
              <a:rPr lang="en-US" dirty="0"/>
              <a:t>came to Peter, and said, "Does your teacher not pay the two-drachma </a:t>
            </a:r>
            <a:r>
              <a:rPr lang="en-US" i="1" dirty="0"/>
              <a:t>tax</a:t>
            </a:r>
            <a:r>
              <a:rPr lang="en-US" dirty="0"/>
              <a:t>?“</a:t>
            </a:r>
          </a:p>
          <a:p>
            <a:pPr marL="0" indent="0">
              <a:buNone/>
            </a:pPr>
            <a:endParaRPr lang="en-US" dirty="0"/>
          </a:p>
          <a:p>
            <a:pPr marL="0" indent="0">
              <a:buNone/>
            </a:pPr>
            <a:r>
              <a:rPr lang="en-US" dirty="0"/>
              <a:t>Go thou to the sea, and cast an hook, and take up the fish that first cometh up; and when thou hast opened his mouth, thou shalt find a piece of money: that take, and give unto them for me and thee. </a:t>
            </a:r>
          </a:p>
        </p:txBody>
      </p:sp>
    </p:spTree>
    <p:extLst>
      <p:ext uri="{BB962C8B-B14F-4D97-AF65-F5344CB8AC3E}">
        <p14:creationId xmlns:p14="http://schemas.microsoft.com/office/powerpoint/2010/main" val="316527418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7896" y="365125"/>
            <a:ext cx="10465904" cy="1325563"/>
          </a:xfrm>
        </p:spPr>
        <p:txBody>
          <a:bodyPr/>
          <a:lstStyle/>
          <a:p>
            <a:r>
              <a:rPr lang="en-US" dirty="0"/>
              <a:t>	JESUS KEPT THE SABBATH (Lk. 4:16 )</a:t>
            </a:r>
          </a:p>
        </p:txBody>
      </p:sp>
      <p:sp>
        <p:nvSpPr>
          <p:cNvPr id="3" name="Content Placeholder 2"/>
          <p:cNvSpPr>
            <a:spLocks noGrp="1"/>
          </p:cNvSpPr>
          <p:nvPr>
            <p:ph idx="1"/>
          </p:nvPr>
        </p:nvSpPr>
        <p:spPr/>
        <p:txBody>
          <a:bodyPr>
            <a:normAutofit lnSpcReduction="10000"/>
          </a:bodyPr>
          <a:lstStyle/>
          <a:p>
            <a:endParaRPr lang="en-US" dirty="0"/>
          </a:p>
          <a:p>
            <a:pPr marL="0" indent="0">
              <a:buNone/>
            </a:pPr>
            <a:endParaRPr lang="en-US" dirty="0"/>
          </a:p>
          <a:p>
            <a:pPr>
              <a:buFont typeface="Wingdings" panose="05000000000000000000" pitchFamily="2" charset="2"/>
              <a:buChar char="v"/>
            </a:pPr>
            <a:r>
              <a:rPr lang="en-US" sz="3600" dirty="0"/>
              <a:t>And He came to Nazareth, where He had been brought up; and as was </a:t>
            </a:r>
            <a:r>
              <a:rPr lang="en-US" sz="3600" b="1" u="sng" dirty="0"/>
              <a:t>His custom</a:t>
            </a:r>
            <a:r>
              <a:rPr lang="en-US" sz="3600" dirty="0"/>
              <a:t>, He entered the synagogue on the Sabbath, and stood up to read</a:t>
            </a:r>
          </a:p>
        </p:txBody>
      </p:sp>
    </p:spTree>
    <p:extLst>
      <p:ext uri="{BB962C8B-B14F-4D97-AF65-F5344CB8AC3E}">
        <p14:creationId xmlns:p14="http://schemas.microsoft.com/office/powerpoint/2010/main" val="139245807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Jesus Observed the Feast of Booth </a:t>
            </a:r>
            <a:br>
              <a:rPr lang="en-US" dirty="0"/>
            </a:br>
            <a:r>
              <a:rPr lang="en-US" sz="3200" dirty="0"/>
              <a:t>(John 7:2, 10, 14,37)</a:t>
            </a:r>
          </a:p>
        </p:txBody>
      </p:sp>
      <p:sp>
        <p:nvSpPr>
          <p:cNvPr id="3" name="Content Placeholder 2"/>
          <p:cNvSpPr>
            <a:spLocks noGrp="1"/>
          </p:cNvSpPr>
          <p:nvPr>
            <p:ph idx="1"/>
          </p:nvPr>
        </p:nvSpPr>
        <p:spPr>
          <a:xfrm>
            <a:off x="838200" y="1865382"/>
            <a:ext cx="10515600" cy="4351338"/>
          </a:xfrm>
        </p:spPr>
        <p:txBody>
          <a:bodyPr>
            <a:normAutofit/>
          </a:bodyPr>
          <a:lstStyle/>
          <a:p>
            <a:r>
              <a:rPr lang="en-US" dirty="0"/>
              <a:t> Now the feast of the Jews, the feast of Booths, was at hand. </a:t>
            </a:r>
          </a:p>
          <a:p>
            <a:r>
              <a:rPr lang="en-US" dirty="0"/>
              <a:t>But when His brothers had gone up to the feast, then He Himself also went up, not publicly, but as it were, in secret.</a:t>
            </a:r>
          </a:p>
          <a:p>
            <a:r>
              <a:rPr lang="en-US" dirty="0"/>
              <a:t>But when it was now the midst of the feast Jesus went up into the temple, and </a:t>
            </a:r>
            <a:r>
              <a:rPr lang="en-US" i="1" dirty="0"/>
              <a:t>began to </a:t>
            </a:r>
            <a:r>
              <a:rPr lang="en-US" dirty="0"/>
              <a:t>teach. </a:t>
            </a:r>
          </a:p>
          <a:p>
            <a:r>
              <a:rPr lang="en-US" dirty="0"/>
              <a:t>Now on the last day, the great </a:t>
            </a:r>
            <a:r>
              <a:rPr lang="en-US" i="1" dirty="0"/>
              <a:t>day </a:t>
            </a:r>
            <a:r>
              <a:rPr lang="en-US" dirty="0"/>
              <a:t>of the feast, Jesus stood and cried out, saying, "If any man is thirsty, let him come to Me and drink.</a:t>
            </a:r>
          </a:p>
        </p:txBody>
      </p:sp>
    </p:spTree>
    <p:extLst>
      <p:ext uri="{BB962C8B-B14F-4D97-AF65-F5344CB8AC3E}">
        <p14:creationId xmlns:p14="http://schemas.microsoft.com/office/powerpoint/2010/main" val="108872412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Jesus Observed The Passover </a:t>
            </a:r>
            <a:br>
              <a:rPr lang="en-US" dirty="0"/>
            </a:br>
            <a:r>
              <a:rPr lang="en-US" sz="3200" dirty="0"/>
              <a:t>(Luke 22:1, 8-10)</a:t>
            </a:r>
          </a:p>
        </p:txBody>
      </p:sp>
      <p:sp>
        <p:nvSpPr>
          <p:cNvPr id="3" name="Content Placeholder 2"/>
          <p:cNvSpPr>
            <a:spLocks noGrp="1"/>
          </p:cNvSpPr>
          <p:nvPr>
            <p:ph idx="1"/>
          </p:nvPr>
        </p:nvSpPr>
        <p:spPr/>
        <p:txBody>
          <a:bodyPr>
            <a:normAutofit fontScale="85000" lnSpcReduction="20000"/>
          </a:bodyPr>
          <a:lstStyle/>
          <a:p>
            <a:pPr>
              <a:buFont typeface="Wingdings" panose="05000000000000000000" pitchFamily="2" charset="2"/>
              <a:buChar char="Ø"/>
            </a:pPr>
            <a:r>
              <a:rPr lang="en-US" dirty="0"/>
              <a:t> Now the Feast of Unleavened Bread, which is called the Passover, was approaching</a:t>
            </a:r>
          </a:p>
          <a:p>
            <a:pPr marL="0" indent="0">
              <a:buNone/>
            </a:pPr>
            <a:endParaRPr lang="en-US" dirty="0"/>
          </a:p>
          <a:p>
            <a:pPr>
              <a:buFont typeface="Wingdings" panose="05000000000000000000" pitchFamily="2" charset="2"/>
              <a:buChar char="Ø"/>
            </a:pPr>
            <a:r>
              <a:rPr lang="en-US" dirty="0"/>
              <a:t>And He sent Peter and John saying, "Go and prepare the Passover for us, that we may eat it.“</a:t>
            </a:r>
          </a:p>
          <a:p>
            <a:pPr marL="0" indent="0">
              <a:buNone/>
            </a:pPr>
            <a:endParaRPr lang="en-US" dirty="0"/>
          </a:p>
          <a:p>
            <a:pPr>
              <a:buFont typeface="Wingdings" panose="05000000000000000000" pitchFamily="2" charset="2"/>
              <a:buChar char="Ø"/>
            </a:pPr>
            <a:r>
              <a:rPr lang="en-US" dirty="0"/>
              <a:t>And they said to Him, "Where do You want us to prepare it?" </a:t>
            </a:r>
          </a:p>
          <a:p>
            <a:pPr marL="0" indent="0">
              <a:buNone/>
            </a:pPr>
            <a:endParaRPr lang="en-US" dirty="0"/>
          </a:p>
          <a:p>
            <a:pPr>
              <a:buFont typeface="Wingdings" panose="05000000000000000000" pitchFamily="2" charset="2"/>
              <a:buChar char="Ø"/>
            </a:pPr>
            <a:r>
              <a:rPr lang="en-US" dirty="0"/>
              <a:t>And He said to them, "Behold, when you have entered the city, a man will meet you carrying a pitcher of water; follow him into the house that he enters.” </a:t>
            </a:r>
          </a:p>
        </p:txBody>
      </p:sp>
    </p:spTree>
    <p:extLst>
      <p:ext uri="{BB962C8B-B14F-4D97-AF65-F5344CB8AC3E}">
        <p14:creationId xmlns:p14="http://schemas.microsoft.com/office/powerpoint/2010/main" val="303817683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Jesus Observed Passover: </a:t>
            </a:r>
            <a:r>
              <a:rPr lang="en-US" sz="3200" dirty="0"/>
              <a:t>(Lk. 22:11-13 NAS)</a:t>
            </a:r>
          </a:p>
        </p:txBody>
      </p:sp>
      <p:sp>
        <p:nvSpPr>
          <p:cNvPr id="3" name="Content Placeholder 2"/>
          <p:cNvSpPr>
            <a:spLocks noGrp="1"/>
          </p:cNvSpPr>
          <p:nvPr>
            <p:ph idx="1"/>
          </p:nvPr>
        </p:nvSpPr>
        <p:spPr/>
        <p:txBody>
          <a:bodyPr>
            <a:normAutofit fontScale="92500"/>
          </a:bodyPr>
          <a:lstStyle/>
          <a:p>
            <a:r>
              <a:rPr lang="en-US" dirty="0"/>
              <a:t>"And you shall say to the owner of the house, 'The Teacher says to you, "Where is the guest room in which </a:t>
            </a:r>
            <a:r>
              <a:rPr lang="en-US" b="1" u="sng" dirty="0"/>
              <a:t>I may eat the Passover </a:t>
            </a:r>
            <a:r>
              <a:rPr lang="en-US" dirty="0"/>
              <a:t>with My disciples?"'</a:t>
            </a:r>
          </a:p>
          <a:p>
            <a:pPr marL="0" indent="0">
              <a:buNone/>
            </a:pPr>
            <a:endParaRPr lang="en-US" dirty="0"/>
          </a:p>
          <a:p>
            <a:r>
              <a:rPr lang="en-US" dirty="0"/>
              <a:t>And he will show you a large, furnished, upper room; prepare it there."</a:t>
            </a:r>
          </a:p>
          <a:p>
            <a:pPr marL="0" indent="0">
              <a:buNone/>
            </a:pPr>
            <a:r>
              <a:rPr lang="en-US" dirty="0"/>
              <a:t> </a:t>
            </a:r>
          </a:p>
          <a:p>
            <a:r>
              <a:rPr lang="en-US" dirty="0"/>
              <a:t>And they departed and found </a:t>
            </a:r>
            <a:r>
              <a:rPr lang="en-US" i="1" dirty="0"/>
              <a:t>everything </a:t>
            </a:r>
            <a:r>
              <a:rPr lang="en-US" dirty="0"/>
              <a:t>just as He had told them; and they prepared the Passover.</a:t>
            </a:r>
          </a:p>
        </p:txBody>
      </p:sp>
    </p:spTree>
    <p:extLst>
      <p:ext uri="{BB962C8B-B14F-4D97-AF65-F5344CB8AC3E}">
        <p14:creationId xmlns:p14="http://schemas.microsoft.com/office/powerpoint/2010/main" val="345499419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Conclusion </a:t>
            </a:r>
          </a:p>
        </p:txBody>
      </p:sp>
      <p:sp>
        <p:nvSpPr>
          <p:cNvPr id="3" name="Content Placeholder 2"/>
          <p:cNvSpPr>
            <a:spLocks noGrp="1"/>
          </p:cNvSpPr>
          <p:nvPr>
            <p:ph idx="1"/>
          </p:nvPr>
        </p:nvSpPr>
        <p:spPr>
          <a:xfrm>
            <a:off x="1519234" y="2768599"/>
            <a:ext cx="10018713" cy="3124201"/>
          </a:xfrm>
        </p:spPr>
        <p:txBody>
          <a:bodyPr>
            <a:normAutofit fontScale="92500" lnSpcReduction="10000"/>
          </a:bodyPr>
          <a:lstStyle/>
          <a:p>
            <a:pPr>
              <a:buFont typeface="Wingdings" panose="05000000000000000000" pitchFamily="2" charset="2"/>
              <a:buChar char="v"/>
            </a:pPr>
            <a:endParaRPr lang="en-US" dirty="0"/>
          </a:p>
          <a:p>
            <a:pPr lvl="1">
              <a:buFont typeface="Wingdings" panose="05000000000000000000" pitchFamily="2" charset="2"/>
              <a:buChar char="v"/>
            </a:pPr>
            <a:r>
              <a:rPr lang="en-US" sz="3200" dirty="0"/>
              <a:t>SINCE JESUS OFRERED SACRIFICES, OBSERVED JEWISH PURITY LAWS, PAID THE TEMPLE TAX, OBSERVED THE PASSOVER, THE FEAST OF TABERNACLES, KEPT THE SABBATH, AND HE IS OUR EXAMPLE IN EVERY PRACTICE; SHOULD WE  BE OBSERVING ALL THESE PRACTICES AS WELL?  </a:t>
            </a:r>
          </a:p>
        </p:txBody>
      </p:sp>
    </p:spTree>
    <p:extLst>
      <p:ext uri="{BB962C8B-B14F-4D97-AF65-F5344CB8AC3E}">
        <p14:creationId xmlns:p14="http://schemas.microsoft.com/office/powerpoint/2010/main" val="240564867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QUESTION </a:t>
            </a:r>
          </a:p>
        </p:txBody>
      </p:sp>
      <p:sp>
        <p:nvSpPr>
          <p:cNvPr id="3" name="Content Placeholder 2"/>
          <p:cNvSpPr>
            <a:spLocks noGrp="1"/>
          </p:cNvSpPr>
          <p:nvPr>
            <p:ph idx="1"/>
          </p:nvPr>
        </p:nvSpPr>
        <p:spPr>
          <a:xfrm>
            <a:off x="1484310" y="2286000"/>
            <a:ext cx="10018713" cy="3904735"/>
          </a:xfrm>
        </p:spPr>
        <p:txBody>
          <a:bodyPr>
            <a:normAutofit lnSpcReduction="10000"/>
          </a:bodyPr>
          <a:lstStyle/>
          <a:p>
            <a:endParaRPr lang="en-US" dirty="0"/>
          </a:p>
          <a:p>
            <a:pPr>
              <a:buFont typeface="Wingdings" panose="05000000000000000000" pitchFamily="2" charset="2"/>
              <a:buChar char="v"/>
            </a:pPr>
            <a:r>
              <a:rPr lang="en-US" dirty="0"/>
              <a:t>DID JESUS’ PARTICIPATION IN THESE OT LAWS DESIGNED TO LEGITIMIZE THE CONTINUED OBSERVANCE OF THESE LAWS, OR WERE  HIS ACTIONS INTENDED TO LEGITIMIZE THE PERSON AND CLAIMS OF JESUS? </a:t>
            </a:r>
          </a:p>
          <a:p>
            <a:pPr marL="0" indent="0">
              <a:buNone/>
            </a:pPr>
            <a:endParaRPr lang="en-US" dirty="0"/>
          </a:p>
          <a:p>
            <a:pPr>
              <a:buFont typeface="Wingdings" panose="05000000000000000000" pitchFamily="2" charset="2"/>
              <a:buChar char="v"/>
            </a:pPr>
            <a:r>
              <a:rPr lang="en-US" dirty="0"/>
              <a:t>WHAT CRITERIA DID THE EARLY CHURCH USE TO DISTINGUISH WHAT CUSTOMS OF JESUS THEY SHOULD FOLLOW AND WHICH THEY SHOULD ABANDON?   </a:t>
            </a:r>
          </a:p>
          <a:p>
            <a:pPr>
              <a:buFont typeface="Wingdings" panose="05000000000000000000" pitchFamily="2" charset="2"/>
              <a:buChar char="v"/>
            </a:pPr>
            <a:endParaRPr lang="en-US" dirty="0"/>
          </a:p>
          <a:p>
            <a:pPr>
              <a:buFont typeface="Wingdings" panose="05000000000000000000" pitchFamily="2" charset="2"/>
              <a:buChar char="v"/>
            </a:pPr>
            <a:endParaRPr lang="en-US" dirty="0"/>
          </a:p>
          <a:p>
            <a:endParaRPr lang="en-US" dirty="0"/>
          </a:p>
        </p:txBody>
      </p:sp>
    </p:spTree>
    <p:extLst>
      <p:ext uri="{BB962C8B-B14F-4D97-AF65-F5344CB8AC3E}">
        <p14:creationId xmlns:p14="http://schemas.microsoft.com/office/powerpoint/2010/main" val="263284569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50C69-2968-4DBB-B856-46117C0C8084}"/>
              </a:ext>
            </a:extLst>
          </p:cNvPr>
          <p:cNvSpPr>
            <a:spLocks noGrp="1"/>
          </p:cNvSpPr>
          <p:nvPr>
            <p:ph type="title"/>
          </p:nvPr>
        </p:nvSpPr>
        <p:spPr/>
        <p:txBody>
          <a:bodyPr>
            <a:normAutofit fontScale="90000"/>
          </a:bodyPr>
          <a:lstStyle/>
          <a:p>
            <a:r>
              <a:rPr lang="en-US" dirty="0"/>
              <a:t>NOTE: </a:t>
            </a:r>
            <a:br>
              <a:rPr lang="en-US" dirty="0"/>
            </a:br>
            <a:r>
              <a:rPr lang="en-US" dirty="0"/>
              <a:t> Paul and Others kept Jewish Ceremonial </a:t>
            </a:r>
            <a:br>
              <a:rPr lang="en-US" dirty="0"/>
            </a:br>
            <a:r>
              <a:rPr lang="en-US" dirty="0"/>
              <a:t>Practices as Well </a:t>
            </a:r>
          </a:p>
        </p:txBody>
      </p:sp>
      <p:sp>
        <p:nvSpPr>
          <p:cNvPr id="3" name="Content Placeholder 2">
            <a:extLst>
              <a:ext uri="{FF2B5EF4-FFF2-40B4-BE49-F238E27FC236}">
                <a16:creationId xmlns:a16="http://schemas.microsoft.com/office/drawing/2014/main" id="{DC81E23F-1068-4D35-945D-601E162CA623}"/>
              </a:ext>
            </a:extLst>
          </p:cNvPr>
          <p:cNvSpPr>
            <a:spLocks noGrp="1"/>
          </p:cNvSpPr>
          <p:nvPr>
            <p:ph idx="1"/>
          </p:nvPr>
        </p:nvSpPr>
        <p:spPr/>
        <p:txBody>
          <a:bodyPr/>
          <a:lstStyle/>
          <a:p>
            <a:r>
              <a:rPr lang="en-US" dirty="0"/>
              <a:t>Acts 18:18, Paul observed the Nazarite vow; this would necessitate him offering  a sacrifice.	See Nom 6:13f </a:t>
            </a:r>
          </a:p>
          <a:p>
            <a:r>
              <a:rPr lang="en-US" dirty="0"/>
              <a:t>Observed vow with others and paid price, etc.- Acts 21:20f </a:t>
            </a:r>
          </a:p>
        </p:txBody>
      </p:sp>
    </p:spTree>
    <p:extLst>
      <p:ext uri="{BB962C8B-B14F-4D97-AF65-F5344CB8AC3E}">
        <p14:creationId xmlns:p14="http://schemas.microsoft.com/office/powerpoint/2010/main" val="217510818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p>
        </p:txBody>
      </p:sp>
      <p:sp>
        <p:nvSpPr>
          <p:cNvPr id="3" name="Content Placeholder 2"/>
          <p:cNvSpPr>
            <a:spLocks noGrp="1"/>
          </p:cNvSpPr>
          <p:nvPr>
            <p:ph idx="1"/>
          </p:nvPr>
        </p:nvSpPr>
        <p:spPr/>
        <p:txBody>
          <a:bodyPr/>
          <a:lstStyle/>
          <a:p>
            <a:pPr>
              <a:buFont typeface="Wingdings" panose="05000000000000000000" pitchFamily="2" charset="2"/>
              <a:buChar char="v"/>
            </a:pPr>
            <a:endParaRPr lang="en-US" dirty="0"/>
          </a:p>
          <a:p>
            <a:pPr>
              <a:buFont typeface="Wingdings" panose="05000000000000000000" pitchFamily="2" charset="2"/>
              <a:buChar char="v"/>
            </a:pPr>
            <a:r>
              <a:rPr lang="en-US" dirty="0"/>
              <a:t>THEY SAW JESUS AS THE MEANING OF THE ENTIRE OT-  </a:t>
            </a:r>
          </a:p>
          <a:p>
            <a:pPr marL="0" indent="0">
              <a:buNone/>
            </a:pPr>
            <a:r>
              <a:rPr lang="en-US" dirty="0"/>
              <a:t>		(both “moral” and “ceremonial” laws)</a:t>
            </a:r>
          </a:p>
          <a:p>
            <a:pPr marL="0" indent="0">
              <a:buNone/>
            </a:pPr>
            <a:endParaRPr lang="en-US" dirty="0"/>
          </a:p>
          <a:p>
            <a:pPr marL="0" indent="0">
              <a:buNone/>
            </a:pPr>
            <a:endParaRPr lang="en-US" dirty="0"/>
          </a:p>
          <a:p>
            <a:pPr>
              <a:buFont typeface="Wingdings" panose="05000000000000000000" pitchFamily="2" charset="2"/>
              <a:buChar char="v"/>
            </a:pPr>
            <a:r>
              <a:rPr lang="en-US" dirty="0"/>
              <a:t>THEY INTERPRETED THE OT IN LIGHT OF WHO JESUS WAS</a:t>
            </a:r>
          </a:p>
          <a:p>
            <a:pPr marL="0" indent="0">
              <a:buNone/>
            </a:pPr>
            <a:endParaRPr lang="en-US" dirty="0"/>
          </a:p>
        </p:txBody>
      </p:sp>
    </p:spTree>
    <p:extLst>
      <p:ext uri="{BB962C8B-B14F-4D97-AF65-F5344CB8AC3E}">
        <p14:creationId xmlns:p14="http://schemas.microsoft.com/office/powerpoint/2010/main" val="1000450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BF5B9-0DA1-4F16-9021-8B2DA1365386}"/>
              </a:ext>
            </a:extLst>
          </p:cNvPr>
          <p:cNvSpPr>
            <a:spLocks noGrp="1"/>
          </p:cNvSpPr>
          <p:nvPr>
            <p:ph type="title"/>
          </p:nvPr>
        </p:nvSpPr>
        <p:spPr/>
        <p:txBody>
          <a:bodyPr/>
          <a:lstStyle/>
          <a:p>
            <a:r>
              <a:rPr lang="en-US" dirty="0"/>
              <a:t>RESULTS </a:t>
            </a:r>
          </a:p>
        </p:txBody>
      </p:sp>
      <p:sp>
        <p:nvSpPr>
          <p:cNvPr id="3" name="Content Placeholder 2">
            <a:extLst>
              <a:ext uri="{FF2B5EF4-FFF2-40B4-BE49-F238E27FC236}">
                <a16:creationId xmlns:a16="http://schemas.microsoft.com/office/drawing/2014/main" id="{B5A9F289-8360-473C-95AC-5541B663A884}"/>
              </a:ext>
            </a:extLst>
          </p:cNvPr>
          <p:cNvSpPr>
            <a:spLocks noGrp="1"/>
          </p:cNvSpPr>
          <p:nvPr>
            <p:ph idx="1"/>
          </p:nvPr>
        </p:nvSpPr>
        <p:spPr>
          <a:xfrm>
            <a:off x="1484310" y="2051223"/>
            <a:ext cx="10018713" cy="3739978"/>
          </a:xfrm>
        </p:spPr>
        <p:txBody>
          <a:bodyPr>
            <a:normAutofit fontScale="85000" lnSpcReduction="20000"/>
          </a:bodyPr>
          <a:lstStyle/>
          <a:p>
            <a:pPr>
              <a:buFont typeface="Wingdings" panose="05000000000000000000" pitchFamily="2" charset="2"/>
              <a:buChar char="Ø"/>
            </a:pPr>
            <a:r>
              <a:rPr lang="en-US" dirty="0"/>
              <a:t>Most SDAs do not have an assurance of salvation </a:t>
            </a:r>
          </a:p>
          <a:p>
            <a:pPr marL="0" indent="0">
              <a:buNone/>
            </a:pPr>
            <a:endParaRPr lang="en-US" dirty="0"/>
          </a:p>
          <a:p>
            <a:pPr>
              <a:buFont typeface="Wingdings" panose="05000000000000000000" pitchFamily="2" charset="2"/>
              <a:buChar char="Ø"/>
            </a:pPr>
            <a:r>
              <a:rPr lang="en-US" dirty="0"/>
              <a:t> Most have a guilt ridden, legalistic, and dry Spirit-less religious experience</a:t>
            </a:r>
          </a:p>
          <a:p>
            <a:pPr marL="0" indent="0">
              <a:buNone/>
            </a:pPr>
            <a:endParaRPr lang="en-US" dirty="0"/>
          </a:p>
          <a:p>
            <a:pPr>
              <a:buFont typeface="Wingdings" panose="05000000000000000000" pitchFamily="2" charset="2"/>
              <a:buChar char="Ø"/>
            </a:pPr>
            <a:r>
              <a:rPr lang="en-US" dirty="0"/>
              <a:t> Sabbath obligatory as the specific seventh-day </a:t>
            </a:r>
          </a:p>
          <a:p>
            <a:pPr marL="0" indent="0">
              <a:buNone/>
            </a:pPr>
            <a:endParaRPr lang="en-US" dirty="0"/>
          </a:p>
          <a:p>
            <a:pPr>
              <a:buFont typeface="Wingdings" panose="05000000000000000000" pitchFamily="2" charset="2"/>
              <a:buChar char="Ø"/>
            </a:pPr>
            <a:r>
              <a:rPr lang="en-US" dirty="0"/>
              <a:t>Unnecessary suffering, re-employment, education, marriage, family relationships, career choices, etc.     </a:t>
            </a:r>
          </a:p>
          <a:p>
            <a:pPr marL="0" indent="0">
              <a:buNone/>
            </a:pPr>
            <a:endParaRPr lang="en-US" dirty="0"/>
          </a:p>
          <a:p>
            <a:pPr>
              <a:buFont typeface="Wingdings" panose="05000000000000000000" pitchFamily="2" charset="2"/>
              <a:buChar char="Ø"/>
            </a:pPr>
            <a:r>
              <a:rPr lang="en-US" dirty="0"/>
              <a:t> Segmentation in the body of Christ</a:t>
            </a:r>
          </a:p>
          <a:p>
            <a:pPr marL="0" indent="0">
              <a:buNone/>
            </a:pPr>
            <a:endParaRPr lang="en-US" dirty="0"/>
          </a:p>
        </p:txBody>
      </p:sp>
    </p:spTree>
    <p:extLst>
      <p:ext uri="{BB962C8B-B14F-4D97-AF65-F5344CB8AC3E}">
        <p14:creationId xmlns:p14="http://schemas.microsoft.com/office/powerpoint/2010/main" val="104579983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Jesus Fulfilled All OT Laws </a:t>
            </a:r>
          </a:p>
        </p:txBody>
      </p:sp>
      <p:sp>
        <p:nvSpPr>
          <p:cNvPr id="3" name="Content Placeholder 2"/>
          <p:cNvSpPr>
            <a:spLocks noGrp="1"/>
          </p:cNvSpPr>
          <p:nvPr>
            <p:ph idx="1"/>
          </p:nvPr>
        </p:nvSpPr>
        <p:spPr/>
        <p:txBody>
          <a:bodyPr/>
          <a:lstStyle/>
          <a:p>
            <a:pPr marL="0" indent="0">
              <a:buNone/>
            </a:pPr>
            <a:r>
              <a:rPr lang="en-US" dirty="0"/>
              <a:t>.</a:t>
            </a:r>
          </a:p>
        </p:txBody>
      </p:sp>
      <p:sp>
        <p:nvSpPr>
          <p:cNvPr id="4" name="Scroll: Vertical 3"/>
          <p:cNvSpPr/>
          <p:nvPr/>
        </p:nvSpPr>
        <p:spPr>
          <a:xfrm>
            <a:off x="1140178" y="2223910"/>
            <a:ext cx="1767050" cy="2901245"/>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TORAH</a:t>
            </a:r>
          </a:p>
          <a:p>
            <a:pPr algn="ctr"/>
            <a:r>
              <a:rPr lang="en-US" dirty="0"/>
              <a:t> </a:t>
            </a:r>
          </a:p>
        </p:txBody>
      </p:sp>
      <p:sp>
        <p:nvSpPr>
          <p:cNvPr id="5" name="Arrow: Right 4"/>
          <p:cNvSpPr/>
          <p:nvPr/>
        </p:nvSpPr>
        <p:spPr>
          <a:xfrm>
            <a:off x="2659494" y="3035744"/>
            <a:ext cx="5276314" cy="11750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John 5:38.39; Rom 10:4</a:t>
            </a:r>
          </a:p>
        </p:txBody>
      </p:sp>
      <p:sp>
        <p:nvSpPr>
          <p:cNvPr id="6" name="Smiley Face 5"/>
          <p:cNvSpPr/>
          <p:nvPr/>
        </p:nvSpPr>
        <p:spPr>
          <a:xfrm>
            <a:off x="8192630" y="1973485"/>
            <a:ext cx="914400" cy="914400"/>
          </a:xfrm>
          <a:prstGeom prst="smileyFac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7935808" y="2887885"/>
            <a:ext cx="1428044" cy="2534972"/>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Jesus</a:t>
            </a:r>
            <a:r>
              <a:rPr lang="en-US" dirty="0"/>
              <a:t> </a:t>
            </a:r>
          </a:p>
        </p:txBody>
      </p:sp>
    </p:spTree>
    <p:extLst>
      <p:ext uri="{BB962C8B-B14F-4D97-AF65-F5344CB8AC3E}">
        <p14:creationId xmlns:p14="http://schemas.microsoft.com/office/powerpoint/2010/main" val="360589159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WAS JESUS FOR THE EARLY BELIEVERS? </a:t>
            </a:r>
          </a:p>
        </p:txBody>
      </p:sp>
      <p:sp>
        <p:nvSpPr>
          <p:cNvPr id="3" name="Content Placeholder 2"/>
          <p:cNvSpPr>
            <a:spLocks noGrp="1"/>
          </p:cNvSpPr>
          <p:nvPr>
            <p:ph idx="1"/>
          </p:nvPr>
        </p:nvSpPr>
        <p:spPr>
          <a:xfrm>
            <a:off x="1257300" y="2438399"/>
            <a:ext cx="10487025" cy="3124201"/>
          </a:xfrm>
        </p:spPr>
        <p:txBody>
          <a:bodyPr>
            <a:normAutofit/>
          </a:bodyPr>
          <a:lstStyle/>
          <a:p>
            <a:r>
              <a:rPr lang="en-US" dirty="0"/>
              <a:t>He was God in the flesh (John 1:1-3) </a:t>
            </a:r>
          </a:p>
          <a:p>
            <a:r>
              <a:rPr lang="en-US" dirty="0"/>
              <a:t>He was God’s final word to humanity  (</a:t>
            </a:r>
            <a:r>
              <a:rPr lang="en-US" dirty="0" err="1"/>
              <a:t>Heb</a:t>
            </a:r>
            <a:r>
              <a:rPr lang="en-US" dirty="0"/>
              <a:t> 1:1-3) </a:t>
            </a:r>
          </a:p>
          <a:p>
            <a:r>
              <a:rPr lang="en-US" dirty="0"/>
              <a:t>He was the lamb of God (John 1:29) </a:t>
            </a:r>
          </a:p>
          <a:p>
            <a:r>
              <a:rPr lang="en-US" dirty="0"/>
              <a:t>He was God’s high priest  (</a:t>
            </a:r>
            <a:r>
              <a:rPr lang="en-US" dirty="0" err="1"/>
              <a:t>Heb</a:t>
            </a:r>
            <a:r>
              <a:rPr lang="en-US" dirty="0"/>
              <a:t> 8, 9) </a:t>
            </a:r>
          </a:p>
          <a:p>
            <a:r>
              <a:rPr lang="en-US" dirty="0"/>
              <a:t>He was the one who sanctifies (</a:t>
            </a:r>
            <a:r>
              <a:rPr lang="en-US" dirty="0" err="1"/>
              <a:t>Heb</a:t>
            </a:r>
            <a:r>
              <a:rPr lang="en-US" dirty="0"/>
              <a:t> 10:10, 14) </a:t>
            </a:r>
          </a:p>
        </p:txBody>
      </p:sp>
    </p:spTree>
    <p:extLst>
      <p:ext uri="{BB962C8B-B14F-4D97-AF65-F5344CB8AC3E}">
        <p14:creationId xmlns:p14="http://schemas.microsoft.com/office/powerpoint/2010/main" val="76965225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WAS JESUS FOR THE EARLY BELIEVERS? </a:t>
            </a:r>
          </a:p>
        </p:txBody>
      </p:sp>
      <p:sp>
        <p:nvSpPr>
          <p:cNvPr id="3" name="Content Placeholder 2"/>
          <p:cNvSpPr>
            <a:spLocks noGrp="1"/>
          </p:cNvSpPr>
          <p:nvPr>
            <p:ph idx="1"/>
          </p:nvPr>
        </p:nvSpPr>
        <p:spPr/>
        <p:txBody>
          <a:bodyPr/>
          <a:lstStyle/>
          <a:p>
            <a:r>
              <a:rPr lang="en-US" dirty="0"/>
              <a:t>He was God’s justification  (1Cor 1:30, 31) </a:t>
            </a:r>
          </a:p>
          <a:p>
            <a:r>
              <a:rPr lang="en-US" dirty="0"/>
              <a:t>He was the redeemer (1Pet 1:18) </a:t>
            </a:r>
          </a:p>
          <a:p>
            <a:r>
              <a:rPr lang="en-US" dirty="0"/>
              <a:t>He was God’s seal   (John 6:27, 28) </a:t>
            </a:r>
          </a:p>
          <a:p>
            <a:r>
              <a:rPr lang="en-US" dirty="0"/>
              <a:t>He was the fulfilment of the entire OT (Rom 10:4; 3: 21-25)</a:t>
            </a:r>
          </a:p>
          <a:p>
            <a:r>
              <a:rPr lang="en-US" dirty="0"/>
              <a:t>He was the definitive voice of God to humanity, through whom all laws were to be interpreted   (</a:t>
            </a:r>
            <a:r>
              <a:rPr lang="en-US" dirty="0" err="1"/>
              <a:t>Heb</a:t>
            </a:r>
            <a:r>
              <a:rPr lang="en-US" dirty="0"/>
              <a:t> 1:1-3; John 5:38, 39)</a:t>
            </a:r>
          </a:p>
          <a:p>
            <a:endParaRPr lang="en-US" dirty="0"/>
          </a:p>
        </p:txBody>
      </p:sp>
    </p:spTree>
    <p:extLst>
      <p:ext uri="{BB962C8B-B14F-4D97-AF65-F5344CB8AC3E}">
        <p14:creationId xmlns:p14="http://schemas.microsoft.com/office/powerpoint/2010/main" val="295661765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NT APPLICATION </a:t>
            </a:r>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q"/>
            </a:pPr>
            <a:r>
              <a:rPr lang="en-US" dirty="0"/>
              <a:t>Jesus was God’s high priest, therefore human priesthood became optional (</a:t>
            </a:r>
            <a:r>
              <a:rPr lang="en-US" dirty="0" err="1"/>
              <a:t>Heb</a:t>
            </a:r>
            <a:r>
              <a:rPr lang="en-US" dirty="0"/>
              <a:t> 8, 9) </a:t>
            </a:r>
          </a:p>
          <a:p>
            <a:pPr>
              <a:buFont typeface="Wingdings" panose="05000000000000000000" pitchFamily="2" charset="2"/>
              <a:buChar char="q"/>
            </a:pPr>
            <a:endParaRPr lang="en-US" dirty="0"/>
          </a:p>
          <a:p>
            <a:pPr>
              <a:buFont typeface="Wingdings" panose="05000000000000000000" pitchFamily="2" charset="2"/>
              <a:buChar char="q"/>
            </a:pPr>
            <a:r>
              <a:rPr lang="en-US" dirty="0"/>
              <a:t>Jesus was God’s lamb, therefore sacrifices no longer applied (</a:t>
            </a:r>
            <a:r>
              <a:rPr lang="en-US" dirty="0" err="1"/>
              <a:t>Heb</a:t>
            </a:r>
            <a:r>
              <a:rPr lang="en-US" dirty="0"/>
              <a:t> 10)</a:t>
            </a:r>
          </a:p>
          <a:p>
            <a:pPr>
              <a:buFont typeface="Wingdings" panose="05000000000000000000" pitchFamily="2" charset="2"/>
              <a:buChar char="q"/>
            </a:pPr>
            <a:endParaRPr lang="en-US" dirty="0"/>
          </a:p>
          <a:p>
            <a:pPr>
              <a:buFont typeface="Wingdings" panose="05000000000000000000" pitchFamily="2" charset="2"/>
              <a:buChar char="q"/>
            </a:pPr>
            <a:r>
              <a:rPr lang="en-US" dirty="0"/>
              <a:t>Jesus as God’s  circumcision for us, therefore circumcision no longer applied (Rom 5:2,3)</a:t>
            </a:r>
          </a:p>
          <a:p>
            <a:pPr>
              <a:buFont typeface="Wingdings" panose="05000000000000000000" pitchFamily="2" charset="2"/>
              <a:buChar char="q"/>
            </a:pPr>
            <a:endParaRPr lang="en-US" dirty="0"/>
          </a:p>
          <a:p>
            <a:pPr marL="0" indent="0">
              <a:buNone/>
            </a:pPr>
            <a:endParaRPr lang="en-US" dirty="0"/>
          </a:p>
        </p:txBody>
      </p:sp>
    </p:spTree>
    <p:extLst>
      <p:ext uri="{BB962C8B-B14F-4D97-AF65-F5344CB8AC3E}">
        <p14:creationId xmlns:p14="http://schemas.microsoft.com/office/powerpoint/2010/main" val="200080567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460CB-A79E-4475-B536-FFC6AC31E935}"/>
              </a:ext>
            </a:extLst>
          </p:cNvPr>
          <p:cNvSpPr>
            <a:spLocks noGrp="1"/>
          </p:cNvSpPr>
          <p:nvPr>
            <p:ph type="title"/>
          </p:nvPr>
        </p:nvSpPr>
        <p:spPr/>
        <p:txBody>
          <a:bodyPr/>
          <a:lstStyle/>
          <a:p>
            <a:r>
              <a:rPr lang="en-US" dirty="0"/>
              <a:t>NT APPLICATION </a:t>
            </a:r>
          </a:p>
        </p:txBody>
      </p:sp>
      <p:sp>
        <p:nvSpPr>
          <p:cNvPr id="3" name="Content Placeholder 2">
            <a:extLst>
              <a:ext uri="{FF2B5EF4-FFF2-40B4-BE49-F238E27FC236}">
                <a16:creationId xmlns:a16="http://schemas.microsoft.com/office/drawing/2014/main" id="{3E4A7487-ADB0-44F6-A467-68E10F215223}"/>
              </a:ext>
            </a:extLst>
          </p:cNvPr>
          <p:cNvSpPr>
            <a:spLocks noGrp="1"/>
          </p:cNvSpPr>
          <p:nvPr>
            <p:ph idx="1"/>
          </p:nvPr>
        </p:nvSpPr>
        <p:spPr/>
        <p:txBody>
          <a:bodyPr/>
          <a:lstStyle/>
          <a:p>
            <a:pPr>
              <a:buFont typeface="Wingdings" panose="05000000000000000000" pitchFamily="2" charset="2"/>
              <a:buChar char="q"/>
            </a:pPr>
            <a:r>
              <a:rPr lang="en-US" dirty="0"/>
              <a:t>Jesus was the fulfilment of the Sabbath, therefore the day was no longer obligatory (Gal 4:10,11; Col 2:14-16)</a:t>
            </a:r>
          </a:p>
          <a:p>
            <a:pPr>
              <a:buFont typeface="Wingdings" panose="05000000000000000000" pitchFamily="2" charset="2"/>
              <a:buChar char="q"/>
            </a:pPr>
            <a:endParaRPr lang="en-US" dirty="0"/>
          </a:p>
          <a:p>
            <a:pPr>
              <a:buFont typeface="Wingdings" panose="05000000000000000000" pitchFamily="2" charset="2"/>
              <a:buChar char="q"/>
            </a:pPr>
            <a:r>
              <a:rPr lang="en-US" dirty="0"/>
              <a:t> Jesus is the fulfilment of the entire Sinaitic covenant- therefore the believer is now under a new covenant (2Cor 3) </a:t>
            </a:r>
          </a:p>
          <a:p>
            <a:endParaRPr lang="en-US" dirty="0"/>
          </a:p>
        </p:txBody>
      </p:sp>
    </p:spTree>
    <p:extLst>
      <p:ext uri="{BB962C8B-B14F-4D97-AF65-F5344CB8AC3E}">
        <p14:creationId xmlns:p14="http://schemas.microsoft.com/office/powerpoint/2010/main" val="22599623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Sabbath Fulfilled in  Jesus </a:t>
            </a:r>
          </a:p>
        </p:txBody>
      </p:sp>
      <p:sp>
        <p:nvSpPr>
          <p:cNvPr id="3" name="Content Placeholder 2"/>
          <p:cNvSpPr>
            <a:spLocks noGrp="1"/>
          </p:cNvSpPr>
          <p:nvPr>
            <p:ph idx="1"/>
          </p:nvPr>
        </p:nvSpPr>
        <p:spPr/>
        <p:txBody>
          <a:bodyPr/>
          <a:lstStyle/>
          <a:p>
            <a:pPr marL="0" indent="0">
              <a:buNone/>
            </a:pPr>
            <a:r>
              <a:rPr lang="en-US" dirty="0"/>
              <a:t>.</a:t>
            </a:r>
          </a:p>
        </p:txBody>
      </p:sp>
      <p:sp>
        <p:nvSpPr>
          <p:cNvPr id="4" name="Oval 3"/>
          <p:cNvSpPr/>
          <p:nvPr/>
        </p:nvSpPr>
        <p:spPr>
          <a:xfrm>
            <a:off x="1806220" y="3904281"/>
            <a:ext cx="1907823" cy="11345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Sabbath </a:t>
            </a:r>
          </a:p>
        </p:txBody>
      </p:sp>
      <p:sp>
        <p:nvSpPr>
          <p:cNvPr id="6" name="Arrow: Right 5"/>
          <p:cNvSpPr/>
          <p:nvPr/>
        </p:nvSpPr>
        <p:spPr>
          <a:xfrm>
            <a:off x="3714043" y="4229228"/>
            <a:ext cx="399062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Smiley Face 6"/>
          <p:cNvSpPr/>
          <p:nvPr/>
        </p:nvSpPr>
        <p:spPr>
          <a:xfrm>
            <a:off x="8040512" y="2646628"/>
            <a:ext cx="914400" cy="914400"/>
          </a:xfrm>
          <a:prstGeom prst="smileyFac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7783690" y="3561028"/>
            <a:ext cx="1428044" cy="2534972"/>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Jesus</a:t>
            </a:r>
            <a:r>
              <a:rPr lang="en-US" dirty="0"/>
              <a:t> </a:t>
            </a:r>
          </a:p>
        </p:txBody>
      </p:sp>
    </p:spTree>
    <p:extLst>
      <p:ext uri="{BB962C8B-B14F-4D97-AF65-F5344CB8AC3E}">
        <p14:creationId xmlns:p14="http://schemas.microsoft.com/office/powerpoint/2010/main" val="375666294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82B0BD-E7CA-405B-A141-AD02D4FE84F4}"/>
              </a:ext>
            </a:extLst>
          </p:cNvPr>
          <p:cNvSpPr>
            <a:spLocks noGrp="1"/>
          </p:cNvSpPr>
          <p:nvPr>
            <p:ph type="title"/>
          </p:nvPr>
        </p:nvSpPr>
        <p:spPr/>
        <p:txBody>
          <a:bodyPr/>
          <a:lstStyle/>
          <a:p>
            <a:r>
              <a:rPr lang="en-US" dirty="0"/>
              <a:t>Day Has Lost Its Meaning to Jesus   </a:t>
            </a:r>
          </a:p>
        </p:txBody>
      </p:sp>
      <p:sp>
        <p:nvSpPr>
          <p:cNvPr id="3" name="Content Placeholder 2">
            <a:extLst>
              <a:ext uri="{FF2B5EF4-FFF2-40B4-BE49-F238E27FC236}">
                <a16:creationId xmlns:a16="http://schemas.microsoft.com/office/drawing/2014/main" id="{5DA66D4C-C2B1-41A6-97A6-9234360E9926}"/>
              </a:ext>
            </a:extLst>
          </p:cNvPr>
          <p:cNvSpPr>
            <a:spLocks noGrp="1"/>
          </p:cNvSpPr>
          <p:nvPr>
            <p:ph idx="1"/>
          </p:nvPr>
        </p:nvSpPr>
        <p:spPr>
          <a:xfrm>
            <a:off x="1484311" y="2666998"/>
            <a:ext cx="10018713" cy="3124201"/>
          </a:xfrm>
        </p:spPr>
        <p:txBody>
          <a:bodyPr/>
          <a:lstStyle/>
          <a:p>
            <a:r>
              <a:rPr lang="en-US" dirty="0"/>
              <a:t>.</a:t>
            </a:r>
          </a:p>
        </p:txBody>
      </p:sp>
      <p:sp>
        <p:nvSpPr>
          <p:cNvPr id="4" name="Rectangle 3">
            <a:extLst>
              <a:ext uri="{FF2B5EF4-FFF2-40B4-BE49-F238E27FC236}">
                <a16:creationId xmlns:a16="http://schemas.microsoft.com/office/drawing/2014/main" id="{C3511AE9-25DF-47CF-B53B-B74B7574A629}"/>
              </a:ext>
            </a:extLst>
          </p:cNvPr>
          <p:cNvSpPr/>
          <p:nvPr/>
        </p:nvSpPr>
        <p:spPr>
          <a:xfrm>
            <a:off x="1754659" y="3027405"/>
            <a:ext cx="1989438" cy="27637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688F4F2C-A038-41E5-B701-91ACEAF1BFEA}"/>
              </a:ext>
            </a:extLst>
          </p:cNvPr>
          <p:cNvSpPr/>
          <p:nvPr/>
        </p:nvSpPr>
        <p:spPr>
          <a:xfrm>
            <a:off x="7751888" y="2665197"/>
            <a:ext cx="1522192" cy="111772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JESUS</a:t>
            </a:r>
          </a:p>
        </p:txBody>
      </p:sp>
      <p:sp>
        <p:nvSpPr>
          <p:cNvPr id="6" name="Oval 5">
            <a:extLst>
              <a:ext uri="{FF2B5EF4-FFF2-40B4-BE49-F238E27FC236}">
                <a16:creationId xmlns:a16="http://schemas.microsoft.com/office/drawing/2014/main" id="{EF0F682C-4334-47B3-B0F5-33CAADB1F596}"/>
              </a:ext>
            </a:extLst>
          </p:cNvPr>
          <p:cNvSpPr/>
          <p:nvPr/>
        </p:nvSpPr>
        <p:spPr>
          <a:xfrm>
            <a:off x="7560024" y="3781123"/>
            <a:ext cx="1714056" cy="260165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7" name="Oval 6">
            <a:extLst>
              <a:ext uri="{FF2B5EF4-FFF2-40B4-BE49-F238E27FC236}">
                <a16:creationId xmlns:a16="http://schemas.microsoft.com/office/drawing/2014/main" id="{241AE8BC-FD22-4A85-BE71-4EE92548B0FC}"/>
              </a:ext>
            </a:extLst>
          </p:cNvPr>
          <p:cNvSpPr/>
          <p:nvPr/>
        </p:nvSpPr>
        <p:spPr>
          <a:xfrm>
            <a:off x="7368159" y="3781122"/>
            <a:ext cx="2282467" cy="307687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Redemption </a:t>
            </a:r>
          </a:p>
          <a:p>
            <a:pPr algn="ctr"/>
            <a:r>
              <a:rPr lang="en-US" dirty="0"/>
              <a:t>Justification </a:t>
            </a:r>
          </a:p>
          <a:p>
            <a:pPr algn="ctr"/>
            <a:r>
              <a:rPr lang="en-US" dirty="0"/>
              <a:t>Liberation </a:t>
            </a:r>
          </a:p>
          <a:p>
            <a:pPr algn="ctr"/>
            <a:r>
              <a:rPr lang="en-US" dirty="0"/>
              <a:t>Sanctification </a:t>
            </a:r>
          </a:p>
          <a:p>
            <a:pPr algn="ctr"/>
            <a:r>
              <a:rPr lang="en-US" dirty="0"/>
              <a:t>Messianic Rest </a:t>
            </a:r>
          </a:p>
          <a:p>
            <a:pPr algn="ctr"/>
            <a:r>
              <a:rPr lang="en-US" dirty="0"/>
              <a:t> </a:t>
            </a:r>
          </a:p>
        </p:txBody>
      </p:sp>
      <p:sp>
        <p:nvSpPr>
          <p:cNvPr id="8" name="Arrow: Right 7">
            <a:extLst>
              <a:ext uri="{FF2B5EF4-FFF2-40B4-BE49-F238E27FC236}">
                <a16:creationId xmlns:a16="http://schemas.microsoft.com/office/drawing/2014/main" id="{6F79A111-9E6A-4966-800E-AC52FA3D3163}"/>
              </a:ext>
            </a:extLst>
          </p:cNvPr>
          <p:cNvSpPr/>
          <p:nvPr/>
        </p:nvSpPr>
        <p:spPr>
          <a:xfrm>
            <a:off x="3744096" y="4254934"/>
            <a:ext cx="3439381"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739437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WHAT ABOUT JESUS’ SABBATH KEEPING ACTIVITES? </a:t>
            </a:r>
          </a:p>
        </p:txBody>
      </p:sp>
      <p:sp>
        <p:nvSpPr>
          <p:cNvPr id="3" name="Subtitle 2"/>
          <p:cNvSpPr>
            <a:spLocks noGrp="1"/>
          </p:cNvSpPr>
          <p:nvPr>
            <p:ph type="subTitle" idx="1"/>
          </p:nvPr>
        </p:nvSpPr>
        <p:spPr/>
        <p:txBody>
          <a:bodyPr/>
          <a:lstStyle/>
          <a:p>
            <a:r>
              <a:rPr lang="en-US" dirty="0"/>
              <a:t>.</a:t>
            </a:r>
          </a:p>
        </p:txBody>
      </p:sp>
    </p:spTree>
    <p:extLst>
      <p:ext uri="{BB962C8B-B14F-4D97-AF65-F5344CB8AC3E}">
        <p14:creationId xmlns:p14="http://schemas.microsoft.com/office/powerpoint/2010/main" val="289299694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t>PURPOSE OF JESUS’ SABBATH ACTIVITIES </a:t>
            </a:r>
          </a:p>
        </p:txBody>
      </p:sp>
      <p:sp>
        <p:nvSpPr>
          <p:cNvPr id="3" name="Content Placeholder 2"/>
          <p:cNvSpPr>
            <a:spLocks noGrp="1"/>
          </p:cNvSpPr>
          <p:nvPr>
            <p:ph idx="1"/>
          </p:nvPr>
        </p:nvSpPr>
        <p:spPr/>
        <p:txBody>
          <a:bodyPr/>
          <a:lstStyle/>
          <a:p>
            <a:pPr>
              <a:buFont typeface="Wingdings" panose="05000000000000000000" pitchFamily="2" charset="2"/>
              <a:buChar char="v"/>
            </a:pPr>
            <a:endParaRPr lang="en-US" dirty="0"/>
          </a:p>
          <a:p>
            <a:pPr marL="0" indent="0">
              <a:buNone/>
            </a:pPr>
            <a:endParaRPr lang="en-US" dirty="0"/>
          </a:p>
          <a:p>
            <a:pPr>
              <a:buFont typeface="Wingdings" panose="05000000000000000000" pitchFamily="2" charset="2"/>
              <a:buChar char="v"/>
            </a:pPr>
            <a:r>
              <a:rPr lang="en-US" dirty="0"/>
              <a:t> THEY WERE DESINGNED TO DEMONSTRATE WHAT THE FULFILMENT 			OF THE SABBATH LOOKED LIKE   </a:t>
            </a:r>
          </a:p>
          <a:p>
            <a:pPr marL="0" indent="0">
              <a:buNone/>
            </a:pPr>
            <a:endParaRPr lang="en-US" dirty="0"/>
          </a:p>
          <a:p>
            <a:endParaRPr lang="en-US" dirty="0"/>
          </a:p>
        </p:txBody>
      </p:sp>
    </p:spTree>
    <p:extLst>
      <p:ext uri="{BB962C8B-B14F-4D97-AF65-F5344CB8AC3E}">
        <p14:creationId xmlns:p14="http://schemas.microsoft.com/office/powerpoint/2010/main" val="294976607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E165BE-B19C-469C-879B-B8D16725B9CC}"/>
              </a:ext>
            </a:extLst>
          </p:cNvPr>
          <p:cNvSpPr>
            <a:spLocks noGrp="1"/>
          </p:cNvSpPr>
          <p:nvPr>
            <p:ph type="title"/>
          </p:nvPr>
        </p:nvSpPr>
        <p:spPr/>
        <p:txBody>
          <a:bodyPr/>
          <a:lstStyle/>
          <a:p>
            <a:r>
              <a:rPr lang="en-US" dirty="0"/>
              <a:t>.</a:t>
            </a:r>
          </a:p>
        </p:txBody>
      </p:sp>
      <p:sp>
        <p:nvSpPr>
          <p:cNvPr id="3" name="Content Placeholder 2">
            <a:extLst>
              <a:ext uri="{FF2B5EF4-FFF2-40B4-BE49-F238E27FC236}">
                <a16:creationId xmlns:a16="http://schemas.microsoft.com/office/drawing/2014/main" id="{67D34D2E-0443-4BC3-B864-FD39C018FC7D}"/>
              </a:ext>
            </a:extLst>
          </p:cNvPr>
          <p:cNvSpPr>
            <a:spLocks noGrp="1"/>
          </p:cNvSpPr>
          <p:nvPr>
            <p:ph idx="1"/>
          </p:nvPr>
        </p:nvSpPr>
        <p:spPr/>
        <p:txBody>
          <a:bodyPr>
            <a:normAutofit fontScale="85000" lnSpcReduction="10000"/>
          </a:bodyPr>
          <a:lstStyle/>
          <a:p>
            <a:r>
              <a:rPr lang="en-US" dirty="0"/>
              <a:t>Contextually, Sabbath deeds of Jesus were intended to demonstrate that the Sabbath meant doing good deeds at all times</a:t>
            </a:r>
          </a:p>
          <a:p>
            <a:endParaRPr lang="en-US" dirty="0"/>
          </a:p>
          <a:p>
            <a:r>
              <a:rPr lang="en-US" dirty="0"/>
              <a:t>That is, deeds of love, mercy, healing and liberation = fulfilment of the Sabbath requirement </a:t>
            </a:r>
          </a:p>
          <a:p>
            <a:pPr marL="0" indent="0">
              <a:buNone/>
            </a:pPr>
            <a:endParaRPr lang="en-US" dirty="0"/>
          </a:p>
          <a:p>
            <a:r>
              <a:rPr lang="en-US" dirty="0"/>
              <a:t>Just as His death demonstrated what the sacrifices were about, so His Sabbath activities demonstrated what the Sabbath was about –love and liberation of humanity </a:t>
            </a:r>
          </a:p>
          <a:p>
            <a:endParaRPr lang="en-US" dirty="0"/>
          </a:p>
        </p:txBody>
      </p:sp>
    </p:spTree>
    <p:extLst>
      <p:ext uri="{BB962C8B-B14F-4D97-AF65-F5344CB8AC3E}">
        <p14:creationId xmlns:p14="http://schemas.microsoft.com/office/powerpoint/2010/main" val="21611452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22452</TotalTime>
  <Words>4577</Words>
  <Application>Microsoft Office PowerPoint</Application>
  <PresentationFormat>Widescreen</PresentationFormat>
  <Paragraphs>601</Paragraphs>
  <Slides>108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108</vt:i4>
      </vt:variant>
    </vt:vector>
  </HeadingPairs>
  <TitlesOfParts>
    <vt:vector size="116" baseType="lpstr">
      <vt:lpstr>Arial</vt:lpstr>
      <vt:lpstr>Calibri</vt:lpstr>
      <vt:lpstr>Corbel</vt:lpstr>
      <vt:lpstr>Helvetica</vt:lpstr>
      <vt:lpstr>Times New Roman Bold</vt:lpstr>
      <vt:lpstr>Wingdings</vt:lpstr>
      <vt:lpstr>Wingdings 3</vt:lpstr>
      <vt:lpstr>Parallax</vt:lpstr>
      <vt:lpstr>The Person of Jesus, God’s  Obligatory Sabbath: Is Our required Sabbath a Day or is it Jesus ?  </vt:lpstr>
      <vt:lpstr>Objectives of the Seminar </vt:lpstr>
      <vt:lpstr>Objectives of the Seminar </vt:lpstr>
      <vt:lpstr>Objectives of the Seminar </vt:lpstr>
      <vt:lpstr>CONTEXTUAL BACKGROUND </vt:lpstr>
      <vt:lpstr>.</vt:lpstr>
      <vt:lpstr>Historical Survey of Adventism </vt:lpstr>
      <vt:lpstr>Present Positions </vt:lpstr>
      <vt:lpstr>RESULTS </vt:lpstr>
      <vt:lpstr>Hermeneutics: Method of Bible Study </vt:lpstr>
      <vt:lpstr>Questions:</vt:lpstr>
      <vt:lpstr>Jesus is Our Righteousness </vt:lpstr>
      <vt:lpstr>Jesus is Our Righteousness </vt:lpstr>
      <vt:lpstr>Jesus is Our Righteousness </vt:lpstr>
      <vt:lpstr>Jesus: Our Representative and Substitute </vt:lpstr>
      <vt:lpstr>.</vt:lpstr>
      <vt:lpstr>                                                              heaven </vt:lpstr>
      <vt:lpstr>We are Justified in Jesus </vt:lpstr>
      <vt:lpstr>                           .                         </vt:lpstr>
      <vt:lpstr>100% Justified </vt:lpstr>
      <vt:lpstr>That Which is to Come We Now Have </vt:lpstr>
      <vt:lpstr>That Which is to Come, We Now Have </vt:lpstr>
      <vt:lpstr>    Lost                                          Saved </vt:lpstr>
      <vt:lpstr>.</vt:lpstr>
      <vt:lpstr>Saved by the “Outside of Us” Reality </vt:lpstr>
      <vt:lpstr>Saved by the “Outside of Us” Reality </vt:lpstr>
      <vt:lpstr>The Person of Jesus is Our Righteousness/Justification  </vt:lpstr>
      <vt:lpstr>.</vt:lpstr>
      <vt:lpstr>WHY? </vt:lpstr>
      <vt:lpstr>                                                             </vt:lpstr>
      <vt:lpstr>The 7th Day: A Symbol of Jesus </vt:lpstr>
      <vt:lpstr>  OT              NT</vt:lpstr>
      <vt:lpstr>OT            NT</vt:lpstr>
      <vt:lpstr>Sabbath: OT Symbol  </vt:lpstr>
      <vt:lpstr>The 7th Day Has Lost Its Meaning to Jesus   </vt:lpstr>
      <vt:lpstr>  </vt:lpstr>
      <vt:lpstr>.</vt:lpstr>
      <vt:lpstr>The Early Church:  Sabbath Optional for Gentiles (Col 2:16-17)</vt:lpstr>
      <vt:lpstr>CATEGORIES OF SABBATHS IN THE OT  </vt:lpstr>
      <vt:lpstr>Kinds  of Sabbaths </vt:lpstr>
      <vt:lpstr>Categories of Sabbaths in the Old  Testament </vt:lpstr>
      <vt:lpstr>Categories of Sabbaths in the Old  Testament </vt:lpstr>
      <vt:lpstr>Categories of Sabbaths in the Old  Testament </vt:lpstr>
      <vt:lpstr>THE GALATIANS SITUATION    </vt:lpstr>
      <vt:lpstr>BACKGROUND </vt:lpstr>
      <vt:lpstr>BACKGROUND to GALATIANS  </vt:lpstr>
      <vt:lpstr>. </vt:lpstr>
      <vt:lpstr>BACKGROUND to GALATIANS </vt:lpstr>
      <vt:lpstr>.</vt:lpstr>
      <vt:lpstr>.</vt:lpstr>
      <vt:lpstr>.</vt:lpstr>
      <vt:lpstr>Miqsat Ma’ase ha-Torah (4QMMT)</vt:lpstr>
      <vt:lpstr>.</vt:lpstr>
      <vt:lpstr>WORKS OF LAW   </vt:lpstr>
      <vt:lpstr>.</vt:lpstr>
      <vt:lpstr>.</vt:lpstr>
      <vt:lpstr>Gal 4:10,11</vt:lpstr>
      <vt:lpstr>NOTE </vt:lpstr>
      <vt:lpstr>Note </vt:lpstr>
      <vt:lpstr>Note</vt:lpstr>
      <vt:lpstr>.</vt:lpstr>
      <vt:lpstr>.</vt:lpstr>
      <vt:lpstr>Note</vt:lpstr>
      <vt:lpstr>.</vt:lpstr>
      <vt:lpstr>                 Circumcision                             Sabbath                                                                         Purity laws   </vt:lpstr>
      <vt:lpstr>Jesus and the Sabbath</vt:lpstr>
      <vt:lpstr>BECAUSE OF THE SIGNIFICANCE OF  THE RESURRRECTED JESUS, THE SABBATH IS NO LONGER OBLIGATORY AS A DAY, BUT AS A PERSON  </vt:lpstr>
      <vt:lpstr>   Jesus and the Sabbath  </vt:lpstr>
      <vt:lpstr>Jesus and the Sabbath</vt:lpstr>
      <vt:lpstr>Jesus and the Sabbath</vt:lpstr>
      <vt:lpstr>. </vt:lpstr>
      <vt:lpstr>  Jesus Was Circumcised (Luke 2:21)</vt:lpstr>
      <vt:lpstr>JESUS MADE TO PARTICIPATE IN THE PURITY RITES  OF CHILDBIRTH (Luke 2:22-24)</vt:lpstr>
      <vt:lpstr>Jesus Endorsed the Sacrificial System  (Matt 5:23, 24)</vt:lpstr>
      <vt:lpstr>Jesus Recommended Sacrifices: Matt 8:4</vt:lpstr>
      <vt:lpstr> What Moses Commanded (Lev. 14:1- 5, NAS)</vt:lpstr>
      <vt:lpstr>What Moses Commanded  (Lev. 14:1-7, NAS) </vt:lpstr>
      <vt:lpstr>Jesus Recommended Jewish Tithing System  (Luke 11:42-44)</vt:lpstr>
      <vt:lpstr>TITHE </vt:lpstr>
      <vt:lpstr> JESUS RECOGNIZES OLD TESTAMENT PURITY LAWS </vt:lpstr>
      <vt:lpstr>  Jesus Paid the Temple Tax</vt:lpstr>
      <vt:lpstr> JESUS KEPT THE SABBATH (Lk. 4:16 )</vt:lpstr>
      <vt:lpstr>Jesus Observed the Feast of Booth  (John 7:2, 10, 14,37)</vt:lpstr>
      <vt:lpstr>Jesus Observed The Passover  (Luke 22:1, 8-10)</vt:lpstr>
      <vt:lpstr>Jesus Observed Passover: (Lk. 22:11-13 NAS)</vt:lpstr>
      <vt:lpstr>Conclusion </vt:lpstr>
      <vt:lpstr>    QUESTION </vt:lpstr>
      <vt:lpstr>NOTE:   Paul and Others kept Jewish Ceremonial  Practices as Well </vt:lpstr>
      <vt:lpstr>    .</vt:lpstr>
      <vt:lpstr>Jesus Fulfilled All OT Laws </vt:lpstr>
      <vt:lpstr>WHO WAS JESUS FOR THE EARLY BELIEVERS? </vt:lpstr>
      <vt:lpstr>WHO WAS JESUS FOR THE EARLY BELIEVERS? </vt:lpstr>
      <vt:lpstr>NT APPLICATION </vt:lpstr>
      <vt:lpstr>NT APPLICATION </vt:lpstr>
      <vt:lpstr>Sabbath Fulfilled in  Jesus </vt:lpstr>
      <vt:lpstr>Day Has Lost Its Meaning to Jesus   </vt:lpstr>
      <vt:lpstr>WHAT ABOUT JESUS’ SABBATH KEEPING ACTIVITES? </vt:lpstr>
      <vt:lpstr>PURPOSE OF JESUS’ SABBATH ACTIVITIES </vt:lpstr>
      <vt:lpstr>.</vt:lpstr>
      <vt:lpstr>.</vt:lpstr>
      <vt:lpstr>Sabbath a Symbolic or “Ceremonial” Command (Exo 31:13-14) </vt:lpstr>
      <vt:lpstr>The Sabbath is Different From the Other Nine Commandments: It is Totally Symbolic </vt:lpstr>
      <vt:lpstr>The Sabbath is Different From the Other Nine Commandments: It is Totally Symbolic </vt:lpstr>
      <vt:lpstr>The Sabbath is Different From the Other Nine Commandments: It is Totally Symbolic </vt:lpstr>
      <vt:lpstr>The Sabbath is Different From the Other Nine Commandments: It is Totally Symbolic </vt:lpstr>
      <vt:lpstr>The Sabbath is Different From the Other Nine Commandments: It is Totally Symbolic </vt:lpstr>
      <vt:lpstr>.</vt:lpstr>
      <vt:lpstr>END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Jesus and the Sabbath</dc:title>
  <dc:creator>Clinton Baldwin</dc:creator>
  <cp:lastModifiedBy>Clinton Baldwin</cp:lastModifiedBy>
  <cp:revision>287</cp:revision>
  <dcterms:created xsi:type="dcterms:W3CDTF">2017-05-25T14:29:56Z</dcterms:created>
  <dcterms:modified xsi:type="dcterms:W3CDTF">2018-03-06T15:45:06Z</dcterms:modified>
</cp:coreProperties>
</file>